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88163" cy="10020300"/>
  <p:embeddedFontLst>
    <p:embeddedFont>
      <p:font typeface="Akrobat" panose="00000600000000000000" pitchFamily="50" charset="-52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Akrobat Black" panose="00000A00000000000000" pitchFamily="50" charset="-52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4A7CD-46F4-4407-8733-D23ACBC69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A1D901-7EA7-4E5D-8ABB-402FD6799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63122-4548-4E35-8D51-80A72B50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BAB3F-6426-4E71-9695-2C65067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7038C-17C2-4637-AF08-6A10DD80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A2BC-0DDF-4B6F-AE5C-B7D8D4A7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408B20-0500-4CC1-A099-D790F672D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C13B6-60B9-416F-AC59-3186373C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CA679-383C-4DC4-9E35-D355DF3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525E5-E862-4133-9CC6-7B2635A7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275233-1227-409C-A8D3-DA0AF8ACB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E7248C-8DDB-4F1E-8312-5589097FA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9250A-5ACA-46F7-8955-A134C1AF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2539E-7EFA-40BC-95BA-FC600DED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878E2-F843-4D04-B19A-44E8FEC0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0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863-740E-4930-9D2A-EFDD6AEC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87AE6-7D93-4655-884E-9C489141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0D7B3-ADD3-46B2-B56E-3B61DBAD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0E06F-6A13-433B-B7EE-95C6C8C2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32F8C-4D60-4705-8273-045489E1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9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CD927-6D00-44F1-AA87-64F07352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53AB7-AD9C-4F39-92E6-53EEE9D2D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E9016-1DA5-4CBB-B89B-7F45AB67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D812C-EB97-4976-9C12-3278C22E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F8363-9EA1-4ABF-9CA5-087D3728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0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58D4A-D140-45FC-859C-A760E300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D97C1-F859-4357-AD09-63A829A7A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3649E9-C904-4568-B733-0C0F317D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0631CF-A28F-494D-BAA1-FFE9807C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728F7-71A7-45EF-A412-642E4EAD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8C6141-842C-40F8-B052-2BE2144A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3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AD42A-914D-417E-9FF4-385DA83C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35115F-FB2D-411E-BDB7-A35485D4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7E613-748F-4CC1-8A3D-7705BA86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634F6-1C4E-4B77-8AED-99E503502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F3FA34-249F-44AF-A6AE-CCEF16CAF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55322-C645-4A5A-AE5C-8C1A039C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A2352F-E853-47CD-92C5-ABCC4B8B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BEF819-AF8A-4284-B813-01EF3DB8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1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75440-68FB-476B-847F-27F2A2DC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4BE647-5481-423E-A239-F0D9AEA7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DB78F9-6942-41CA-8553-53A2D8B2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017226-4B00-44F3-9392-2D97683C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DB69E7-B9A7-446D-8637-B947490E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26345A-61B6-4D61-9B9C-7D050507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AA0432-EB27-4F7D-AC4B-F51D6C5C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7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03130-AF67-4F07-9A41-3D579A0C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50F31-4AEB-4B72-9433-AE0B4663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77E2A2-7D2A-4344-95AC-21EA700DA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8C5BE-A9DD-4007-9EEA-D9EE18C2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1A189D-185D-4554-96B9-95255513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2F97B-5CA6-4D90-B555-9BEA7979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18483-5D51-4714-9758-A650EAAC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7459DD-B595-4A8A-A247-A15839787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00D609-FAA3-47F4-96BC-8B7B9B8E0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311DD7-5B29-4505-96B3-D3C0D744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9610C-B1CC-4451-A9D8-E2CBD716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715E2-C93C-417D-BB1E-D549352D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4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D80E6-7800-422F-AA27-E9D7706B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49B0C-0B7A-434F-AE09-187270014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75112-3D6E-4464-A44C-9D7A9E908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3015-319F-431E-BCB5-5BED3921073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9C1D8-DD77-490D-9893-D931A4FB0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D4497F-E565-4754-9028-B845F1556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D398-10E8-4932-AE4B-EEFC5D3E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2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A0DB66-53BC-4F8E-9191-951F030D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491" y="862042"/>
            <a:ext cx="11209053" cy="63050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ED240-979F-4CF1-9956-0C0CC34F8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1" y="1128989"/>
            <a:ext cx="7956829" cy="28875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Разработка механизма кадрового обеспечения РУМЦ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(по направлению «Информатика»)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основе сетевой лаборатории профессионального роста Кемеровской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B22DA8-7AED-4522-B3B6-6E2EF6D6A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87" y="3904665"/>
            <a:ext cx="6858000" cy="6416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Кадры для СПО РУМЦ «Информатика» 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08706-19FF-4575-9EBF-0FDEB239A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01" y="116673"/>
            <a:ext cx="1574689" cy="61316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3CA638-9632-4018-BAB8-9637E24D73CA}"/>
              </a:ext>
            </a:extLst>
          </p:cNvPr>
          <p:cNvCxnSpPr>
            <a:cxnSpLocks/>
          </p:cNvCxnSpPr>
          <p:nvPr/>
        </p:nvCxnSpPr>
        <p:spPr>
          <a:xfrm>
            <a:off x="0" y="855677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9D5E21E-BA6E-4A14-907A-1D319F3A8190}"/>
              </a:ext>
            </a:extLst>
          </p:cNvPr>
          <p:cNvCxnSpPr>
            <a:cxnSpLocks/>
          </p:cNvCxnSpPr>
          <p:nvPr/>
        </p:nvCxnSpPr>
        <p:spPr>
          <a:xfrm>
            <a:off x="100668" y="85567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860C1D-CF93-4A43-8CDA-1B707AF09583}"/>
              </a:ext>
            </a:extLst>
          </p:cNvPr>
          <p:cNvSpPr txBox="1"/>
          <p:nvPr/>
        </p:nvSpPr>
        <p:spPr>
          <a:xfrm>
            <a:off x="743081" y="229857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ДЕПАРТАМЕНТ ОБРАЗОВАНИЯ И НАУКИ </a:t>
            </a:r>
          </a:p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КЕМЕРОВСКОЙ ОБЛАСТИ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41A879-8398-4A26-8700-74D5953A6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" y="97657"/>
            <a:ext cx="576994" cy="613169"/>
          </a:xfrm>
          <a:prstGeom prst="rect">
            <a:avLst/>
          </a:prstGeom>
        </p:spPr>
      </p:pic>
      <p:sp>
        <p:nvSpPr>
          <p:cNvPr id="22" name="Shape 176">
            <a:extLst>
              <a:ext uri="{FF2B5EF4-FFF2-40B4-BE49-F238E27FC236}">
                <a16:creationId xmlns:a16="http://schemas.microsoft.com/office/drawing/2014/main" id="{B74D798C-E7B6-444C-8B4B-7B69F9137D6D}"/>
              </a:ext>
            </a:extLst>
          </p:cNvPr>
          <p:cNvSpPr/>
          <p:nvPr/>
        </p:nvSpPr>
        <p:spPr>
          <a:xfrm>
            <a:off x="4255806" y="4736716"/>
            <a:ext cx="4888194" cy="270843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800"/>
              </a:spcAft>
            </a:pPr>
            <a:r>
              <a:rPr sz="2000" b="1" dirty="0">
                <a:solidFill>
                  <a:srgbClr val="002060"/>
                </a:solidFill>
              </a:rPr>
              <a:t>Участники </a:t>
            </a:r>
            <a:r>
              <a:rPr sz="2000" b="1" dirty="0" err="1">
                <a:solidFill>
                  <a:srgbClr val="002060"/>
                </a:solidFill>
              </a:rPr>
              <a:t>команды</a:t>
            </a:r>
            <a:r>
              <a:rPr sz="2000" b="1" dirty="0">
                <a:solidFill>
                  <a:srgbClr val="002060"/>
                </a:solidFill>
              </a:rPr>
              <a:t>:</a:t>
            </a: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</a:rPr>
              <a:t>Кучерявенко Тамара Александровна</a:t>
            </a:r>
            <a:r>
              <a:rPr dirty="0">
                <a:solidFill>
                  <a:srgbClr val="002060"/>
                </a:solidFill>
              </a:rPr>
              <a:t>,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директор ГПОУ  ПК г. Новокузнецка</a:t>
            </a: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</a:rPr>
              <a:t>Барышева Анжелика Викторовна,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руководитель структурного  подразделения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инклюзивного  образования</a:t>
            </a:r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6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659C47F-DAE0-40E3-A435-4E5E78395706}"/>
              </a:ext>
            </a:extLst>
          </p:cNvPr>
          <p:cNvSpPr/>
          <p:nvPr/>
        </p:nvSpPr>
        <p:spPr>
          <a:xfrm>
            <a:off x="-159391" y="-67112"/>
            <a:ext cx="9555061" cy="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08706-19FF-4575-9EBF-0FDEB239A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01" y="116673"/>
            <a:ext cx="1574689" cy="61316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3CA638-9632-4018-BAB8-9637E24D73CA}"/>
              </a:ext>
            </a:extLst>
          </p:cNvPr>
          <p:cNvCxnSpPr>
            <a:cxnSpLocks/>
          </p:cNvCxnSpPr>
          <p:nvPr/>
        </p:nvCxnSpPr>
        <p:spPr>
          <a:xfrm>
            <a:off x="0" y="855677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9D5E21E-BA6E-4A14-907A-1D319F3A8190}"/>
              </a:ext>
            </a:extLst>
          </p:cNvPr>
          <p:cNvCxnSpPr>
            <a:cxnSpLocks/>
          </p:cNvCxnSpPr>
          <p:nvPr/>
        </p:nvCxnSpPr>
        <p:spPr>
          <a:xfrm>
            <a:off x="100668" y="85567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579265-DE98-4855-BA1B-E0AA2EBB3834}"/>
              </a:ext>
            </a:extLst>
          </p:cNvPr>
          <p:cNvSpPr txBox="1"/>
          <p:nvPr/>
        </p:nvSpPr>
        <p:spPr>
          <a:xfrm>
            <a:off x="743081" y="229857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ДЕПАРТАМЕНТ ОБРАЗОВАНИЯ И НАУКИ </a:t>
            </a:r>
          </a:p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КЕМЕРОВСКОЙ ОБЛАСТИ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5177F7-8ED9-43F5-AE26-55BA86CCC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" y="97657"/>
            <a:ext cx="576994" cy="613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FF644-0BDA-4DC1-91E9-95BEA09C3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4" y="1778467"/>
            <a:ext cx="7645122" cy="474197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A688E1B-1A10-43A6-BB2F-DED1B84F9844}"/>
              </a:ext>
            </a:extLst>
          </p:cNvPr>
          <p:cNvGrpSpPr/>
          <p:nvPr/>
        </p:nvGrpSpPr>
        <p:grpSpPr>
          <a:xfrm>
            <a:off x="2196269" y="1142126"/>
            <a:ext cx="1939895" cy="666301"/>
            <a:chOff x="2196269" y="1142126"/>
            <a:chExt cx="1939895" cy="66630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82EAF90-9098-4E38-A842-6FF45E8666C3}"/>
                </a:ext>
              </a:extLst>
            </p:cNvPr>
            <p:cNvSpPr/>
            <p:nvPr/>
          </p:nvSpPr>
          <p:spPr>
            <a:xfrm>
              <a:off x="2196269" y="1142126"/>
              <a:ext cx="1939895" cy="666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krobat Black" panose="00000A00000000000000" pitchFamily="50" charset="-52"/>
                </a:rPr>
                <a:t>РУМЦ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E1BC4A6-F688-4787-AAE8-F928D1C8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58" y="1179534"/>
              <a:ext cx="879446" cy="608848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27DC6-92E9-4289-8876-2A77DB30FFC2}"/>
              </a:ext>
            </a:extLst>
          </p:cNvPr>
          <p:cNvSpPr/>
          <p:nvPr/>
        </p:nvSpPr>
        <p:spPr>
          <a:xfrm>
            <a:off x="2401369" y="1765697"/>
            <a:ext cx="1939895" cy="7894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krobat Black" panose="00000A00000000000000" pitchFamily="50" charset="-52"/>
              </a:rPr>
              <a:t>Сетевая лаборатория профессионального роста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D8E760F-22C1-46FC-B504-4ABA2100EBCB}"/>
              </a:ext>
            </a:extLst>
          </p:cNvPr>
          <p:cNvGrpSpPr/>
          <p:nvPr/>
        </p:nvGrpSpPr>
        <p:grpSpPr>
          <a:xfrm>
            <a:off x="433744" y="5290744"/>
            <a:ext cx="1939895" cy="666301"/>
            <a:chOff x="1615155" y="5399907"/>
            <a:chExt cx="1939895" cy="6663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47A4E8A-E506-4CF1-A69B-FF8EC51D084B}"/>
                </a:ext>
              </a:extLst>
            </p:cNvPr>
            <p:cNvSpPr/>
            <p:nvPr/>
          </p:nvSpPr>
          <p:spPr>
            <a:xfrm>
              <a:off x="1615155" y="5399907"/>
              <a:ext cx="1939895" cy="666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krobat Black" panose="00000A00000000000000" pitchFamily="50" charset="-52"/>
                </a:rPr>
                <a:t>ПОО КО 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35DF2A6-D177-4AD2-8CB1-4982633AD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285" y="5401276"/>
              <a:ext cx="598843" cy="643201"/>
            </a:xfrm>
            <a:prstGeom prst="rect">
              <a:avLst/>
            </a:prstGeom>
          </p:spPr>
        </p:pic>
      </p:grp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7F339B5-8AF7-4143-AB92-52312112CEA4}"/>
              </a:ext>
            </a:extLst>
          </p:cNvPr>
          <p:cNvSpPr/>
          <p:nvPr/>
        </p:nvSpPr>
        <p:spPr>
          <a:xfrm>
            <a:off x="1126742" y="1486968"/>
            <a:ext cx="1078073" cy="3813691"/>
          </a:xfrm>
          <a:custGeom>
            <a:avLst/>
            <a:gdLst>
              <a:gd name="connsiteX0" fmla="*/ 1078073 w 1078073"/>
              <a:gd name="connsiteY0" fmla="*/ 0 h 3298677"/>
              <a:gd name="connsiteX1" fmla="*/ 172219 w 1078073"/>
              <a:gd name="connsiteY1" fmla="*/ 1204957 h 3298677"/>
              <a:gd name="connsiteX2" fmla="*/ 1303 w 1078073"/>
              <a:gd name="connsiteY2" fmla="*/ 3298677 h 32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073" h="3298677">
                <a:moveTo>
                  <a:pt x="1078073" y="0"/>
                </a:moveTo>
                <a:cubicBezTo>
                  <a:pt x="714877" y="327589"/>
                  <a:pt x="351681" y="655178"/>
                  <a:pt x="172219" y="1204957"/>
                </a:cubicBezTo>
                <a:cubicBezTo>
                  <a:pt x="-7243" y="1754736"/>
                  <a:pt x="-2970" y="2526706"/>
                  <a:pt x="1303" y="3298677"/>
                </a:cubicBezTo>
              </a:path>
            </a:pathLst>
          </a:custGeom>
          <a:noFill/>
          <a:ln w="3810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A27B77-1811-40B5-80BF-0550FD4CF034}"/>
              </a:ext>
            </a:extLst>
          </p:cNvPr>
          <p:cNvSpPr/>
          <p:nvPr/>
        </p:nvSpPr>
        <p:spPr>
          <a:xfrm>
            <a:off x="268173" y="3387341"/>
            <a:ext cx="1397605" cy="4152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Akrobat Black" panose="00000A00000000000000" pitchFamily="50" charset="-52"/>
              </a:rPr>
              <a:t>ДОГОВОРЫ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548AA6B-31B5-4EF8-A6C7-68C7E5E9BB42}"/>
              </a:ext>
            </a:extLst>
          </p:cNvPr>
          <p:cNvGrpSpPr/>
          <p:nvPr/>
        </p:nvGrpSpPr>
        <p:grpSpPr>
          <a:xfrm>
            <a:off x="6468216" y="2972100"/>
            <a:ext cx="1682780" cy="415241"/>
            <a:chOff x="5128218" y="2832161"/>
            <a:chExt cx="1682780" cy="41524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7AE4109-9F94-4098-9F89-803BED8C2D3A}"/>
                </a:ext>
              </a:extLst>
            </p:cNvPr>
            <p:cNvSpPr/>
            <p:nvPr/>
          </p:nvSpPr>
          <p:spPr>
            <a:xfrm>
              <a:off x="5128218" y="2832161"/>
              <a:ext cx="1682780" cy="4152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solidFill>
                    <a:srgbClr val="0070C0"/>
                  </a:solidFill>
                  <a:latin typeface="Akrobat Black" panose="00000A00000000000000" pitchFamily="50" charset="-52"/>
                </a:rPr>
                <a:t>ПРОГРАММЫ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1705692-A0E5-455C-9007-793A01AA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3733" y="2875123"/>
              <a:ext cx="329760" cy="350865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504F71E-4600-4B63-AA54-0457703757E5}"/>
              </a:ext>
            </a:extLst>
          </p:cNvPr>
          <p:cNvGrpSpPr/>
          <p:nvPr/>
        </p:nvGrpSpPr>
        <p:grpSpPr>
          <a:xfrm>
            <a:off x="5056053" y="2049772"/>
            <a:ext cx="1682780" cy="415241"/>
            <a:chOff x="5128218" y="2139950"/>
            <a:chExt cx="1682780" cy="41524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CF56C34-E26A-4D3D-A37A-CC9EAFDC400C}"/>
                </a:ext>
              </a:extLst>
            </p:cNvPr>
            <p:cNvSpPr/>
            <p:nvPr/>
          </p:nvSpPr>
          <p:spPr>
            <a:xfrm>
              <a:off x="5128218" y="2139950"/>
              <a:ext cx="1682780" cy="4152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Akrobat Black" panose="00000A00000000000000" pitchFamily="50" charset="-52"/>
                </a:rPr>
                <a:t>СОТРУДНИКИ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65E2434-B1CC-4B24-AA98-514EF622A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603" y="2152245"/>
              <a:ext cx="169622" cy="38616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F818981-B48D-45A0-B198-63661A5B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40" y="2154486"/>
              <a:ext cx="169622" cy="386168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9D35C54-9041-462B-BEC5-FDD5D93A5811}"/>
              </a:ext>
            </a:extLst>
          </p:cNvPr>
          <p:cNvGrpSpPr/>
          <p:nvPr/>
        </p:nvGrpSpPr>
        <p:grpSpPr>
          <a:xfrm>
            <a:off x="2718302" y="4739840"/>
            <a:ext cx="1682780" cy="415241"/>
            <a:chOff x="5128218" y="2139950"/>
            <a:chExt cx="1682780" cy="415241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6484738-A34E-4010-8688-B1DCE48585F4}"/>
                </a:ext>
              </a:extLst>
            </p:cNvPr>
            <p:cNvSpPr/>
            <p:nvPr/>
          </p:nvSpPr>
          <p:spPr>
            <a:xfrm>
              <a:off x="5128218" y="2139950"/>
              <a:ext cx="1682780" cy="4152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Akrobat Black" panose="00000A00000000000000" pitchFamily="50" charset="-52"/>
                </a:rPr>
                <a:t>СЛУШАТЕЛИ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46C1D04-3A25-47B4-AFA4-CCC2AA6D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603" y="2152245"/>
              <a:ext cx="169622" cy="386168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B7142A5-6B8C-44B7-A225-AA7D6E6CA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40" y="2154486"/>
              <a:ext cx="169622" cy="3861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D8C9C67-8890-4535-B8D7-A75CF2E18A8E}"/>
              </a:ext>
            </a:extLst>
          </p:cNvPr>
          <p:cNvSpPr/>
          <p:nvPr/>
        </p:nvSpPr>
        <p:spPr>
          <a:xfrm>
            <a:off x="4559989" y="3631220"/>
            <a:ext cx="1682780" cy="100746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krobat Black" panose="00000A00000000000000" pitchFamily="50" charset="-52"/>
              </a:rPr>
              <a:t>СЕТЕВОЙ БАНК</a:t>
            </a: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F49BD9DB-F33A-4F20-9EA1-3AB0C98B871F}"/>
              </a:ext>
            </a:extLst>
          </p:cNvPr>
          <p:cNvSpPr/>
          <p:nvPr/>
        </p:nvSpPr>
        <p:spPr>
          <a:xfrm>
            <a:off x="2395664" y="5153997"/>
            <a:ext cx="1112475" cy="524469"/>
          </a:xfrm>
          <a:custGeom>
            <a:avLst/>
            <a:gdLst>
              <a:gd name="connsiteX0" fmla="*/ 0 w 1059678"/>
              <a:gd name="connsiteY0" fmla="*/ 521294 h 531227"/>
              <a:gd name="connsiteX1" fmla="*/ 760576 w 1059678"/>
              <a:gd name="connsiteY1" fmla="*/ 461473 h 531227"/>
              <a:gd name="connsiteX2" fmla="*/ 1059678 w 1059678"/>
              <a:gd name="connsiteY2" fmla="*/ 0 h 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678" h="531227">
                <a:moveTo>
                  <a:pt x="0" y="521294"/>
                </a:moveTo>
                <a:cubicBezTo>
                  <a:pt x="291981" y="534824"/>
                  <a:pt x="583963" y="548355"/>
                  <a:pt x="760576" y="461473"/>
                </a:cubicBezTo>
                <a:cubicBezTo>
                  <a:pt x="937189" y="374591"/>
                  <a:pt x="998433" y="187295"/>
                  <a:pt x="1059678" y="0"/>
                </a:cubicBezTo>
              </a:path>
            </a:pathLst>
          </a:custGeom>
          <a:noFill/>
          <a:ln w="38100">
            <a:solidFill>
              <a:srgbClr val="00206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F1B62BF0-8714-4B67-A885-4B13FBFCDED8}"/>
              </a:ext>
            </a:extLst>
          </p:cNvPr>
          <p:cNvSpPr/>
          <p:nvPr/>
        </p:nvSpPr>
        <p:spPr>
          <a:xfrm>
            <a:off x="3435409" y="4123099"/>
            <a:ext cx="1124580" cy="616741"/>
          </a:xfrm>
          <a:custGeom>
            <a:avLst/>
            <a:gdLst>
              <a:gd name="connsiteX0" fmla="*/ 0 w 495656"/>
              <a:gd name="connsiteY0" fmla="*/ 914400 h 914400"/>
              <a:gd name="connsiteX1" fmla="*/ 85458 w 495656"/>
              <a:gd name="connsiteY1" fmla="*/ 222191 h 914400"/>
              <a:gd name="connsiteX2" fmla="*/ 495656 w 495656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656" h="914400">
                <a:moveTo>
                  <a:pt x="0" y="914400"/>
                </a:moveTo>
                <a:cubicBezTo>
                  <a:pt x="1424" y="644495"/>
                  <a:pt x="2849" y="374591"/>
                  <a:pt x="85458" y="222191"/>
                </a:cubicBezTo>
                <a:cubicBezTo>
                  <a:pt x="168067" y="69791"/>
                  <a:pt x="331861" y="34895"/>
                  <a:pt x="495656" y="0"/>
                </a:cubicBezTo>
              </a:path>
            </a:pathLst>
          </a:custGeom>
          <a:noFill/>
          <a:ln w="38100">
            <a:solidFill>
              <a:srgbClr val="00206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DA191E8-F74F-4D9C-AA07-4C67075A501F}"/>
              </a:ext>
            </a:extLst>
          </p:cNvPr>
          <p:cNvSpPr/>
          <p:nvPr/>
        </p:nvSpPr>
        <p:spPr>
          <a:xfrm>
            <a:off x="4805094" y="4580974"/>
            <a:ext cx="1682780" cy="415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Akrobat Black" panose="00000A00000000000000" pitchFamily="50" charset="-52"/>
              </a:rPr>
              <a:t>ОБУЧЕНИЕ</a:t>
            </a: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A932C104-581D-4EC5-8592-D632D88EE998}"/>
              </a:ext>
            </a:extLst>
          </p:cNvPr>
          <p:cNvSpPr/>
          <p:nvPr/>
        </p:nvSpPr>
        <p:spPr>
          <a:xfrm>
            <a:off x="4341264" y="2136449"/>
            <a:ext cx="717846" cy="111095"/>
          </a:xfrm>
          <a:custGeom>
            <a:avLst/>
            <a:gdLst>
              <a:gd name="connsiteX0" fmla="*/ 0 w 717846"/>
              <a:gd name="connsiteY0" fmla="*/ 0 h 111095"/>
              <a:gd name="connsiteX1" fmla="*/ 358923 w 717846"/>
              <a:gd name="connsiteY1" fmla="*/ 25637 h 111095"/>
              <a:gd name="connsiteX2" fmla="*/ 717846 w 717846"/>
              <a:gd name="connsiteY2" fmla="*/ 111095 h 11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846" h="111095">
                <a:moveTo>
                  <a:pt x="0" y="0"/>
                </a:moveTo>
                <a:cubicBezTo>
                  <a:pt x="119641" y="3560"/>
                  <a:pt x="239282" y="7121"/>
                  <a:pt x="358923" y="25637"/>
                </a:cubicBezTo>
                <a:cubicBezTo>
                  <a:pt x="478564" y="44153"/>
                  <a:pt x="649480" y="69790"/>
                  <a:pt x="717846" y="111095"/>
                </a:cubicBezTo>
              </a:path>
            </a:pathLst>
          </a:custGeom>
          <a:noFill/>
          <a:ln w="38100">
            <a:solidFill>
              <a:srgbClr val="00206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41AC2478-1D09-4AFA-8004-A9E5D224BC06}"/>
              </a:ext>
            </a:extLst>
          </p:cNvPr>
          <p:cNvSpPr/>
          <p:nvPr/>
        </p:nvSpPr>
        <p:spPr>
          <a:xfrm>
            <a:off x="6738833" y="2269314"/>
            <a:ext cx="559275" cy="704622"/>
          </a:xfrm>
          <a:custGeom>
            <a:avLst/>
            <a:gdLst>
              <a:gd name="connsiteX0" fmla="*/ 0 w 1734797"/>
              <a:gd name="connsiteY0" fmla="*/ 0 h 495656"/>
              <a:gd name="connsiteX1" fmla="*/ 1170774 w 1734797"/>
              <a:gd name="connsiteY1" fmla="*/ 196554 h 495656"/>
              <a:gd name="connsiteX2" fmla="*/ 1734797 w 1734797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797" h="495656">
                <a:moveTo>
                  <a:pt x="0" y="0"/>
                </a:moveTo>
                <a:cubicBezTo>
                  <a:pt x="440820" y="56972"/>
                  <a:pt x="881641" y="113945"/>
                  <a:pt x="1170774" y="196554"/>
                </a:cubicBezTo>
                <a:cubicBezTo>
                  <a:pt x="1459907" y="279163"/>
                  <a:pt x="1597352" y="387409"/>
                  <a:pt x="1734797" y="495656"/>
                </a:cubicBezTo>
              </a:path>
            </a:pathLst>
          </a:custGeom>
          <a:noFill/>
          <a:ln w="38100">
            <a:solidFill>
              <a:srgbClr val="00206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4DAB6C08-78C6-4252-B9A3-7FE823A3D04F}"/>
              </a:ext>
            </a:extLst>
          </p:cNvPr>
          <p:cNvSpPr/>
          <p:nvPr/>
        </p:nvSpPr>
        <p:spPr>
          <a:xfrm>
            <a:off x="6246976" y="3384135"/>
            <a:ext cx="1078073" cy="766803"/>
          </a:xfrm>
          <a:custGeom>
            <a:avLst/>
            <a:gdLst>
              <a:gd name="connsiteX0" fmla="*/ 0 w 1213503"/>
              <a:gd name="connsiteY0" fmla="*/ 752029 h 766803"/>
              <a:gd name="connsiteX1" fmla="*/ 897308 w 1213503"/>
              <a:gd name="connsiteY1" fmla="*/ 666572 h 766803"/>
              <a:gd name="connsiteX2" fmla="*/ 1213503 w 1213503"/>
              <a:gd name="connsiteY2" fmla="*/ 0 h 7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503" h="766803">
                <a:moveTo>
                  <a:pt x="0" y="752029"/>
                </a:moveTo>
                <a:cubicBezTo>
                  <a:pt x="347529" y="771969"/>
                  <a:pt x="695058" y="791910"/>
                  <a:pt x="897308" y="666572"/>
                </a:cubicBezTo>
                <a:cubicBezTo>
                  <a:pt x="1099559" y="541234"/>
                  <a:pt x="1156531" y="270617"/>
                  <a:pt x="1213503" y="0"/>
                </a:cubicBezTo>
              </a:path>
            </a:pathLst>
          </a:custGeom>
          <a:noFill/>
          <a:ln w="38100">
            <a:solidFill>
              <a:srgbClr val="002060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5" grpId="0" animBg="1"/>
      <p:bldP spid="33" grpId="0" animBg="1"/>
      <p:bldP spid="34" grpId="0" animBg="1"/>
      <p:bldP spid="43" grpId="0" animBg="1"/>
      <p:bldP spid="35" grpId="0" animBg="1"/>
      <p:bldP spid="36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4B0143C3-C717-4565-9B0D-A2333257BD36}"/>
              </a:ext>
            </a:extLst>
          </p:cNvPr>
          <p:cNvSpPr/>
          <p:nvPr/>
        </p:nvSpPr>
        <p:spPr>
          <a:xfrm>
            <a:off x="7774161" y="1633615"/>
            <a:ext cx="1122157" cy="5002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FC20E95C-8930-4D53-932E-6EF2964DBC3F}"/>
              </a:ext>
            </a:extLst>
          </p:cNvPr>
          <p:cNvSpPr/>
          <p:nvPr/>
        </p:nvSpPr>
        <p:spPr>
          <a:xfrm>
            <a:off x="4511596" y="1633615"/>
            <a:ext cx="3262566" cy="5002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1AA0FCC-570A-4A09-9F45-69A12362C5E8}"/>
              </a:ext>
            </a:extLst>
          </p:cNvPr>
          <p:cNvSpPr/>
          <p:nvPr/>
        </p:nvSpPr>
        <p:spPr>
          <a:xfrm>
            <a:off x="1728028" y="1633615"/>
            <a:ext cx="2775620" cy="5002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FEFC2969-497C-4605-9C56-E907B6C805C9}"/>
              </a:ext>
            </a:extLst>
          </p:cNvPr>
          <p:cNvSpPr/>
          <p:nvPr/>
        </p:nvSpPr>
        <p:spPr>
          <a:xfrm>
            <a:off x="247681" y="1633616"/>
            <a:ext cx="1470821" cy="5002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659C47F-DAE0-40E3-A435-4E5E78395706}"/>
              </a:ext>
            </a:extLst>
          </p:cNvPr>
          <p:cNvSpPr/>
          <p:nvPr/>
        </p:nvSpPr>
        <p:spPr>
          <a:xfrm>
            <a:off x="-159391" y="-67112"/>
            <a:ext cx="9555061" cy="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ED240-979F-4CF1-9956-0C0CC34F8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87" y="1050079"/>
            <a:ext cx="7222921" cy="649472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+mn-lt"/>
              </a:rPr>
              <a:t>Показатели проекта и их значение по годам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08706-19FF-4575-9EBF-0FDEB239A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01" y="116673"/>
            <a:ext cx="1574689" cy="61316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3CA638-9632-4018-BAB8-9637E24D73CA}"/>
              </a:ext>
            </a:extLst>
          </p:cNvPr>
          <p:cNvCxnSpPr>
            <a:cxnSpLocks/>
          </p:cNvCxnSpPr>
          <p:nvPr/>
        </p:nvCxnSpPr>
        <p:spPr>
          <a:xfrm>
            <a:off x="0" y="855677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9D5E21E-BA6E-4A14-907A-1D319F3A8190}"/>
              </a:ext>
            </a:extLst>
          </p:cNvPr>
          <p:cNvCxnSpPr>
            <a:cxnSpLocks/>
          </p:cNvCxnSpPr>
          <p:nvPr/>
        </p:nvCxnSpPr>
        <p:spPr>
          <a:xfrm>
            <a:off x="100668" y="85567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579265-DE98-4855-BA1B-E0AA2EBB3834}"/>
              </a:ext>
            </a:extLst>
          </p:cNvPr>
          <p:cNvSpPr txBox="1"/>
          <p:nvPr/>
        </p:nvSpPr>
        <p:spPr>
          <a:xfrm>
            <a:off x="743081" y="229857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ДЕПАРТАМЕНТ ОБРАЗОВАНИЯ И НАУКИ </a:t>
            </a:r>
          </a:p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КЕМЕРОВСКОЙ ОБЛАСТИ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5177F7-8ED9-43F5-AE26-55BA86CCC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" y="97657"/>
            <a:ext cx="576994" cy="61316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5CD3BB2-5845-4A48-860C-98FAAE576214}"/>
              </a:ext>
            </a:extLst>
          </p:cNvPr>
          <p:cNvGrpSpPr/>
          <p:nvPr/>
        </p:nvGrpSpPr>
        <p:grpSpPr>
          <a:xfrm>
            <a:off x="247681" y="1778466"/>
            <a:ext cx="8648637" cy="4863318"/>
            <a:chOff x="247681" y="1778466"/>
            <a:chExt cx="8648637" cy="4863318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B15706CE-843F-4081-8A24-2F2B8BA68974}"/>
                </a:ext>
              </a:extLst>
            </p:cNvPr>
            <p:cNvCxnSpPr>
              <a:cxnSpLocks/>
            </p:cNvCxnSpPr>
            <p:nvPr/>
          </p:nvCxnSpPr>
          <p:spPr>
            <a:xfrm>
              <a:off x="247681" y="6199464"/>
              <a:ext cx="864863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5F13B31-2BA0-45DF-9CFE-4F43C1CD833B}"/>
                </a:ext>
              </a:extLst>
            </p:cNvPr>
            <p:cNvCxnSpPr/>
            <p:nvPr/>
          </p:nvCxnSpPr>
          <p:spPr>
            <a:xfrm>
              <a:off x="1728132" y="1778466"/>
              <a:ext cx="0" cy="467266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57A5CAF0-EDFF-425F-A18F-546A387C545A}"/>
                </a:ext>
              </a:extLst>
            </p:cNvPr>
            <p:cNvCxnSpPr/>
            <p:nvPr/>
          </p:nvCxnSpPr>
          <p:spPr>
            <a:xfrm>
              <a:off x="4513280" y="1778466"/>
              <a:ext cx="0" cy="467266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A5D6021-E01F-4948-AE17-5F4414B476E8}"/>
                </a:ext>
              </a:extLst>
            </p:cNvPr>
            <p:cNvCxnSpPr/>
            <p:nvPr/>
          </p:nvCxnSpPr>
          <p:spPr>
            <a:xfrm>
              <a:off x="7766289" y="1778466"/>
              <a:ext cx="0" cy="467266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1B5958-3033-4F92-92E8-351915E6B1B1}"/>
                </a:ext>
              </a:extLst>
            </p:cNvPr>
            <p:cNvSpPr txBox="1"/>
            <p:nvPr/>
          </p:nvSpPr>
          <p:spPr>
            <a:xfrm>
              <a:off x="499233" y="6216026"/>
              <a:ext cx="1007015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200" b="1" dirty="0">
                  <a:solidFill>
                    <a:srgbClr val="002060"/>
                  </a:solidFill>
                </a:rPr>
                <a:t>БАЗОВОЕ ЗНАЧЕНИЕ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6775A8-76CF-4445-A644-4728CC187814}"/>
                </a:ext>
              </a:extLst>
            </p:cNvPr>
            <p:cNvSpPr txBox="1"/>
            <p:nvPr/>
          </p:nvSpPr>
          <p:spPr>
            <a:xfrm>
              <a:off x="1754785" y="6216163"/>
              <a:ext cx="2765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2018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432A29-60E8-4402-AA27-A865C1BB36E9}"/>
                </a:ext>
              </a:extLst>
            </p:cNvPr>
            <p:cNvSpPr txBox="1"/>
            <p:nvPr/>
          </p:nvSpPr>
          <p:spPr>
            <a:xfrm>
              <a:off x="4522893" y="6207882"/>
              <a:ext cx="3233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2019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D5B924-62A0-45AE-8C22-B09909AF0DD8}"/>
                </a:ext>
              </a:extLst>
            </p:cNvPr>
            <p:cNvSpPr txBox="1"/>
            <p:nvPr/>
          </p:nvSpPr>
          <p:spPr>
            <a:xfrm>
              <a:off x="7756667" y="6216026"/>
              <a:ext cx="1130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…</a:t>
              </a: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00C7505-B664-45D5-AEDF-34F2DD9B8145}"/>
                </a:ext>
              </a:extLst>
            </p:cNvPr>
            <p:cNvCxnSpPr>
              <a:cxnSpLocks/>
            </p:cNvCxnSpPr>
            <p:nvPr/>
          </p:nvCxnSpPr>
          <p:spPr>
            <a:xfrm>
              <a:off x="247681" y="4811085"/>
              <a:ext cx="86486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149F4D49-25AF-4A52-BD92-8FC56268476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81" y="3364157"/>
              <a:ext cx="86390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E52D811-616B-449C-B9D9-3E0418FBE4B2}"/>
              </a:ext>
            </a:extLst>
          </p:cNvPr>
          <p:cNvGrpSpPr/>
          <p:nvPr/>
        </p:nvGrpSpPr>
        <p:grpSpPr>
          <a:xfrm>
            <a:off x="548340" y="4902381"/>
            <a:ext cx="7790317" cy="1226849"/>
            <a:chOff x="548340" y="4902381"/>
            <a:chExt cx="7790317" cy="1226849"/>
          </a:xfrm>
        </p:grpSpPr>
        <p:pic>
          <p:nvPicPr>
            <p:cNvPr id="344" name="Рисунок 343">
              <a:extLst>
                <a:ext uri="{FF2B5EF4-FFF2-40B4-BE49-F238E27FC236}">
                  <a16:creationId xmlns:a16="http://schemas.microsoft.com/office/drawing/2014/main" id="{E9A62526-078B-4C3C-9FC3-92762E3F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" y="5104616"/>
              <a:ext cx="400593" cy="912006"/>
            </a:xfrm>
            <a:prstGeom prst="rect">
              <a:avLst/>
            </a:prstGeom>
          </p:spPr>
        </p:pic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F77A597E-2999-4A07-96FE-243C310CD178}"/>
                </a:ext>
              </a:extLst>
            </p:cNvPr>
            <p:cNvSpPr txBox="1"/>
            <p:nvPr/>
          </p:nvSpPr>
          <p:spPr>
            <a:xfrm>
              <a:off x="805539" y="5613626"/>
              <a:ext cx="564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6">
                      <a:lumMod val="75000"/>
                    </a:schemeClr>
                  </a:solidFill>
                </a:rPr>
                <a:t>х44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EA6DD7D-CBCB-41D4-8209-BAB27A58AED0}"/>
                </a:ext>
              </a:extLst>
            </p:cNvPr>
            <p:cNvGrpSpPr/>
            <p:nvPr/>
          </p:nvGrpSpPr>
          <p:grpSpPr>
            <a:xfrm>
              <a:off x="949870" y="5041783"/>
              <a:ext cx="7388787" cy="1087447"/>
              <a:chOff x="949870" y="5041783"/>
              <a:chExt cx="7388787" cy="1087447"/>
            </a:xfrm>
          </p:grpSpPr>
          <p:sp>
            <p:nvSpPr>
              <p:cNvPr id="345" name="Полилиния: фигура 344">
                <a:extLst>
                  <a:ext uri="{FF2B5EF4-FFF2-40B4-BE49-F238E27FC236}">
                    <a16:creationId xmlns:a16="http://schemas.microsoft.com/office/drawing/2014/main" id="{D424D04A-CBA5-48DB-8AA6-28FB0F27E0B4}"/>
                  </a:ext>
                </a:extLst>
              </p:cNvPr>
              <p:cNvSpPr/>
              <p:nvPr/>
            </p:nvSpPr>
            <p:spPr>
              <a:xfrm>
                <a:off x="998290" y="5041783"/>
                <a:ext cx="7340367" cy="1040235"/>
              </a:xfrm>
              <a:custGeom>
                <a:avLst/>
                <a:gdLst>
                  <a:gd name="connsiteX0" fmla="*/ 0 w 7340367"/>
                  <a:gd name="connsiteY0" fmla="*/ 1040235 h 1040235"/>
                  <a:gd name="connsiteX1" fmla="*/ 2155971 w 7340367"/>
                  <a:gd name="connsiteY1" fmla="*/ 939567 h 1040235"/>
                  <a:gd name="connsiteX2" fmla="*/ 5276675 w 7340367"/>
                  <a:gd name="connsiteY2" fmla="*/ 662731 h 1040235"/>
                  <a:gd name="connsiteX3" fmla="*/ 7340367 w 7340367"/>
                  <a:gd name="connsiteY3" fmla="*/ 0 h 104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0367" h="1040235">
                    <a:moveTo>
                      <a:pt x="0" y="1040235"/>
                    </a:moveTo>
                    <a:cubicBezTo>
                      <a:pt x="638262" y="1021359"/>
                      <a:pt x="1276525" y="1002484"/>
                      <a:pt x="2155971" y="939567"/>
                    </a:cubicBezTo>
                    <a:cubicBezTo>
                      <a:pt x="3035417" y="876650"/>
                      <a:pt x="4412609" y="819325"/>
                      <a:pt x="5276675" y="662731"/>
                    </a:cubicBezTo>
                    <a:cubicBezTo>
                      <a:pt x="6140741" y="506137"/>
                      <a:pt x="6740554" y="253068"/>
                      <a:pt x="7340367" y="0"/>
                    </a:cubicBezTo>
                  </a:path>
                </a:pathLst>
              </a:custGeom>
              <a:ln w="381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>
                <a:extLst>
                  <a:ext uri="{FF2B5EF4-FFF2-40B4-BE49-F238E27FC236}">
                    <a16:creationId xmlns:a16="http://schemas.microsoft.com/office/drawing/2014/main" id="{30A4565A-6C72-4BA9-845F-6A3C415820D5}"/>
                  </a:ext>
                </a:extLst>
              </p:cNvPr>
              <p:cNvSpPr/>
              <p:nvPr/>
            </p:nvSpPr>
            <p:spPr>
              <a:xfrm>
                <a:off x="949870" y="6020678"/>
                <a:ext cx="93117" cy="10855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>
                <a:extLst>
                  <a:ext uri="{FF2B5EF4-FFF2-40B4-BE49-F238E27FC236}">
                    <a16:creationId xmlns:a16="http://schemas.microsoft.com/office/drawing/2014/main" id="{78658D7F-2611-46FB-823F-28EFB5F3B62D}"/>
                  </a:ext>
                </a:extLst>
              </p:cNvPr>
              <p:cNvSpPr/>
              <p:nvPr/>
            </p:nvSpPr>
            <p:spPr>
              <a:xfrm>
                <a:off x="3187326" y="5912126"/>
                <a:ext cx="93117" cy="10855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>
                <a:extLst>
                  <a:ext uri="{FF2B5EF4-FFF2-40B4-BE49-F238E27FC236}">
                    <a16:creationId xmlns:a16="http://schemas.microsoft.com/office/drawing/2014/main" id="{9A4DA4D6-5121-4BDB-AF5E-25C60B678892}"/>
                  </a:ext>
                </a:extLst>
              </p:cNvPr>
              <p:cNvSpPr/>
              <p:nvPr/>
            </p:nvSpPr>
            <p:spPr>
              <a:xfrm>
                <a:off x="6226906" y="5654577"/>
                <a:ext cx="93117" cy="10855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2EA5658B-6316-4D7C-814C-79C67A70FFCB}"/>
                </a:ext>
              </a:extLst>
            </p:cNvPr>
            <p:cNvSpPr txBox="1"/>
            <p:nvPr/>
          </p:nvSpPr>
          <p:spPr>
            <a:xfrm>
              <a:off x="3103085" y="5469911"/>
              <a:ext cx="52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6">
                      <a:lumMod val="75000"/>
                    </a:schemeClr>
                  </a:solidFill>
                </a:rPr>
                <a:t>х75</a:t>
              </a: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F2E44B7B-F950-4708-9900-49C134235A81}"/>
                </a:ext>
              </a:extLst>
            </p:cNvPr>
            <p:cNvSpPr txBox="1"/>
            <p:nvPr/>
          </p:nvSpPr>
          <p:spPr>
            <a:xfrm>
              <a:off x="6139774" y="5189731"/>
              <a:ext cx="62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6">
                      <a:lumMod val="75000"/>
                    </a:schemeClr>
                  </a:solidFill>
                </a:rPr>
                <a:t>х80</a:t>
              </a:r>
            </a:p>
          </p:txBody>
        </p:sp>
        <p:pic>
          <p:nvPicPr>
            <p:cNvPr id="355" name="Рисунок 354">
              <a:extLst>
                <a:ext uri="{FF2B5EF4-FFF2-40B4-BE49-F238E27FC236}">
                  <a16:creationId xmlns:a16="http://schemas.microsoft.com/office/drawing/2014/main" id="{3A1088B6-21E1-49D4-95B2-134BFB4B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206" y="4902381"/>
              <a:ext cx="326700" cy="743779"/>
            </a:xfrm>
            <a:prstGeom prst="rect">
              <a:avLst/>
            </a:prstGeom>
          </p:spPr>
        </p:pic>
        <p:pic>
          <p:nvPicPr>
            <p:cNvPr id="360" name="Рисунок 359">
              <a:extLst>
                <a:ext uri="{FF2B5EF4-FFF2-40B4-BE49-F238E27FC236}">
                  <a16:creationId xmlns:a16="http://schemas.microsoft.com/office/drawing/2014/main" id="{A9E25B8E-013D-4E47-B4C1-005645D9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726" y="5164665"/>
              <a:ext cx="326700" cy="743779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6816B1-F7F6-4DCC-B091-EFBEBDB3A9D6}"/>
              </a:ext>
            </a:extLst>
          </p:cNvPr>
          <p:cNvGrpSpPr/>
          <p:nvPr/>
        </p:nvGrpSpPr>
        <p:grpSpPr>
          <a:xfrm>
            <a:off x="615503" y="3368614"/>
            <a:ext cx="7067116" cy="1394909"/>
            <a:chOff x="615503" y="3368614"/>
            <a:chExt cx="7067116" cy="1394909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6D61019-31BA-404B-8ACD-E218B3F9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03" y="3676122"/>
              <a:ext cx="762207" cy="809533"/>
            </a:xfrm>
            <a:prstGeom prst="rect">
              <a:avLst/>
            </a:prstGeom>
          </p:spPr>
        </p:pic>
        <p:pic>
          <p:nvPicPr>
            <p:cNvPr id="356" name="Рисунок 355">
              <a:extLst>
                <a:ext uri="{FF2B5EF4-FFF2-40B4-BE49-F238E27FC236}">
                  <a16:creationId xmlns:a16="http://schemas.microsoft.com/office/drawing/2014/main" id="{1FAC06F4-2C4D-4267-939F-21445CB9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390" y="3681841"/>
              <a:ext cx="762207" cy="809533"/>
            </a:xfrm>
            <a:prstGeom prst="rect">
              <a:avLst/>
            </a:prstGeom>
          </p:spPr>
        </p:pic>
        <p:pic>
          <p:nvPicPr>
            <p:cNvPr id="357" name="Рисунок 356">
              <a:extLst>
                <a:ext uri="{FF2B5EF4-FFF2-40B4-BE49-F238E27FC236}">
                  <a16:creationId xmlns:a16="http://schemas.microsoft.com/office/drawing/2014/main" id="{130D231D-C9B4-4BB8-B05F-10F2B24A0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7" y="3680988"/>
              <a:ext cx="762207" cy="809533"/>
            </a:xfrm>
            <a:prstGeom prst="rect">
              <a:avLst/>
            </a:prstGeom>
          </p:spPr>
        </p:pic>
        <p:pic>
          <p:nvPicPr>
            <p:cNvPr id="359" name="Рисунок 358">
              <a:extLst>
                <a:ext uri="{FF2B5EF4-FFF2-40B4-BE49-F238E27FC236}">
                  <a16:creationId xmlns:a16="http://schemas.microsoft.com/office/drawing/2014/main" id="{2D7069B4-4D24-4B1C-AE99-8955BDFD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812" y="3676946"/>
              <a:ext cx="762207" cy="809533"/>
            </a:xfrm>
            <a:prstGeom prst="rect">
              <a:avLst/>
            </a:prstGeom>
          </p:spPr>
        </p:pic>
        <p:pic>
          <p:nvPicPr>
            <p:cNvPr id="361" name="Рисунок 360">
              <a:extLst>
                <a:ext uri="{FF2B5EF4-FFF2-40B4-BE49-F238E27FC236}">
                  <a16:creationId xmlns:a16="http://schemas.microsoft.com/office/drawing/2014/main" id="{7DFA2293-8FAC-40A9-AA99-3D46CD2CF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18" y="3951347"/>
              <a:ext cx="762207" cy="809533"/>
            </a:xfrm>
            <a:prstGeom prst="rect">
              <a:avLst/>
            </a:prstGeom>
          </p:spPr>
        </p:pic>
        <p:pic>
          <p:nvPicPr>
            <p:cNvPr id="362" name="Рисунок 361">
              <a:extLst>
                <a:ext uri="{FF2B5EF4-FFF2-40B4-BE49-F238E27FC236}">
                  <a16:creationId xmlns:a16="http://schemas.microsoft.com/office/drawing/2014/main" id="{B3F0FAE5-59B7-400D-8AED-A6E724A67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75" y="3953990"/>
              <a:ext cx="762207" cy="809533"/>
            </a:xfrm>
            <a:prstGeom prst="rect">
              <a:avLst/>
            </a:prstGeom>
          </p:spPr>
        </p:pic>
        <p:pic>
          <p:nvPicPr>
            <p:cNvPr id="363" name="Рисунок 362">
              <a:extLst>
                <a:ext uri="{FF2B5EF4-FFF2-40B4-BE49-F238E27FC236}">
                  <a16:creationId xmlns:a16="http://schemas.microsoft.com/office/drawing/2014/main" id="{0CB1B53B-7DD3-4AC9-98C4-E3AAC2804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412" y="3942966"/>
              <a:ext cx="762207" cy="809533"/>
            </a:xfrm>
            <a:prstGeom prst="rect">
              <a:avLst/>
            </a:prstGeom>
          </p:spPr>
        </p:pic>
        <p:pic>
          <p:nvPicPr>
            <p:cNvPr id="364" name="Рисунок 363">
              <a:extLst>
                <a:ext uri="{FF2B5EF4-FFF2-40B4-BE49-F238E27FC236}">
                  <a16:creationId xmlns:a16="http://schemas.microsoft.com/office/drawing/2014/main" id="{7C9A3631-458A-456B-A608-B6FD6E91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09" y="3368614"/>
              <a:ext cx="762207" cy="809533"/>
            </a:xfrm>
            <a:prstGeom prst="rect">
              <a:avLst/>
            </a:prstGeom>
          </p:spPr>
        </p:pic>
        <p:pic>
          <p:nvPicPr>
            <p:cNvPr id="365" name="Рисунок 364">
              <a:extLst>
                <a:ext uri="{FF2B5EF4-FFF2-40B4-BE49-F238E27FC236}">
                  <a16:creationId xmlns:a16="http://schemas.microsoft.com/office/drawing/2014/main" id="{9400CA7A-9964-427C-938F-7AF43B2B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917" y="3368614"/>
              <a:ext cx="762207" cy="809533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688DB1-7345-4607-87E6-7CD00BA05392}"/>
              </a:ext>
            </a:extLst>
          </p:cNvPr>
          <p:cNvGrpSpPr/>
          <p:nvPr/>
        </p:nvGrpSpPr>
        <p:grpSpPr>
          <a:xfrm>
            <a:off x="394567" y="1705108"/>
            <a:ext cx="7281878" cy="1546840"/>
            <a:chOff x="394567" y="1705108"/>
            <a:chExt cx="7281878" cy="1546840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3CF4E40-3F88-4DD4-99EB-F2840717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67" y="2232385"/>
              <a:ext cx="1111681" cy="76759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E2F723C-9312-4CBE-A1E6-7D8DDD4A9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581" y="2799913"/>
              <a:ext cx="420135" cy="451256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C03DD20-C4CB-49EB-9611-E3E43174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477" y="2799912"/>
              <a:ext cx="420135" cy="45125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EDBFE428-755E-412A-B122-E3E1ADB4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631" y="2799912"/>
              <a:ext cx="420135" cy="45125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827EE75-5176-409F-A7EB-747D59A58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77" y="2799912"/>
              <a:ext cx="420135" cy="45125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568C367-E5B0-4137-AEFF-F449F617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408" y="2799912"/>
              <a:ext cx="420135" cy="451256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F3AD39A-CCBC-49DE-9199-16A75C35D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594" y="2160122"/>
              <a:ext cx="911410" cy="62930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147DD52F-9938-4108-9D67-4003B18F3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368" y="2800024"/>
              <a:ext cx="420135" cy="451256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D548C224-F7EF-439A-ABB5-20015252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760" y="1705109"/>
              <a:ext cx="420135" cy="451256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40373FC-8A76-4111-B010-ECB11F606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656" y="1705108"/>
              <a:ext cx="420135" cy="451256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130475F5-D884-472D-9182-DF76B014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705108"/>
              <a:ext cx="420135" cy="45125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E63805C9-E907-4E6B-9F05-91132A531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56" y="1705108"/>
              <a:ext cx="420135" cy="45125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AC30DE2-99F9-4EB0-AF86-80C5C518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587" y="1705108"/>
              <a:ext cx="420135" cy="45125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268BB08C-3037-46A1-BDCC-EBBEBF43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47" y="1705220"/>
              <a:ext cx="420135" cy="451256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F6D4FA60-43D8-4EB3-998D-A112AE19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560" y="2299334"/>
              <a:ext cx="420135" cy="451256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1110B77-F0B5-41AF-B8A6-11D58EED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347" y="2299445"/>
              <a:ext cx="420135" cy="451256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401FB10A-DF94-4F0D-9BA5-603938FD4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408" y="2299334"/>
              <a:ext cx="420135" cy="451256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6F6B4582-C95F-49C9-B953-D96861D1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83" y="2799913"/>
              <a:ext cx="420135" cy="451256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F762D406-D20E-4502-B7D7-DCAF718B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779" y="2799912"/>
              <a:ext cx="420135" cy="451256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65985013-CC14-459E-A999-7F747E192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933" y="2799912"/>
              <a:ext cx="420135" cy="451256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209C4FF-0F6A-4363-A30D-EAFF329D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279" y="2799912"/>
              <a:ext cx="420135" cy="451256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E5A42793-2FE7-429A-84F3-3F9E385DB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710" y="2799912"/>
              <a:ext cx="420135" cy="451256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E5C31BD-B1A9-4E0F-8D91-660C3F412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670" y="2800024"/>
              <a:ext cx="420135" cy="451256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0A3622F4-F522-4602-8DCD-CD3F2B1B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062" y="1705109"/>
              <a:ext cx="420135" cy="451256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D01BCCB1-11A4-41F7-9476-1560B62C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958" y="1705108"/>
              <a:ext cx="420135" cy="451256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DB2959F-C172-40E7-AFC3-0D7DF6DD9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112" y="1705108"/>
              <a:ext cx="420135" cy="451256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5CE6CF72-9739-4B12-A3D1-9BAC57EE2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458" y="1705108"/>
              <a:ext cx="420135" cy="451256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D2389BBA-3119-4853-B8F3-711B9A8E8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889" y="1705108"/>
              <a:ext cx="420135" cy="451256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16003AFC-937A-4CB6-B794-828AF1EF4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849" y="1705220"/>
              <a:ext cx="420135" cy="451256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60FA28-C9FA-4B31-B93B-4FF0055EE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862" y="2299334"/>
              <a:ext cx="420135" cy="451256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9901607-917D-4F85-AE3B-3BAFF8AA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649" y="2299445"/>
              <a:ext cx="420135" cy="451256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C7A62B66-EC4D-440A-90FD-6C4509AA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710" y="2299334"/>
              <a:ext cx="420135" cy="451256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B99833B-1F27-4D7C-90B0-78A2D52C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310" y="2800692"/>
              <a:ext cx="420135" cy="45125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68BE5B4B-94A3-47B4-9D9A-6A456699D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489" y="1705888"/>
              <a:ext cx="420135" cy="45125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9E5262-B0B4-4902-8767-26D2189E9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310" y="2300114"/>
              <a:ext cx="420135" cy="451256"/>
            </a:xfrm>
            <a:prstGeom prst="rect">
              <a:avLst/>
            </a:prstGeom>
          </p:spPr>
        </p:pic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17C91161-E475-4159-BBEB-25D6CF4D402B}"/>
                </a:ext>
              </a:extLst>
            </p:cNvPr>
            <p:cNvSpPr txBox="1"/>
            <p:nvPr/>
          </p:nvSpPr>
          <p:spPr>
            <a:xfrm>
              <a:off x="3487719" y="2390928"/>
              <a:ext cx="52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</a:rPr>
                <a:t>х16</a:t>
              </a:r>
            </a:p>
          </p:txBody>
        </p:sp>
        <p:pic>
          <p:nvPicPr>
            <p:cNvPr id="367" name="Рисунок 366">
              <a:extLst>
                <a:ext uri="{FF2B5EF4-FFF2-40B4-BE49-F238E27FC236}">
                  <a16:creationId xmlns:a16="http://schemas.microsoft.com/office/drawing/2014/main" id="{FEED900C-2BD4-49D8-8790-E0769594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057" y="2160497"/>
              <a:ext cx="911410" cy="629308"/>
            </a:xfrm>
            <a:prstGeom prst="rect">
              <a:avLst/>
            </a:prstGeom>
          </p:spPr>
        </p:pic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0E270F76-76DC-4F4F-A850-841206FF9B4B}"/>
                </a:ext>
              </a:extLst>
            </p:cNvPr>
            <p:cNvSpPr txBox="1"/>
            <p:nvPr/>
          </p:nvSpPr>
          <p:spPr>
            <a:xfrm>
              <a:off x="6340572" y="2398064"/>
              <a:ext cx="52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</a:rPr>
                <a:t>х19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2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3" grpId="0" animBg="1"/>
      <p:bldP spid="92" grpId="0" animBg="1"/>
      <p:bldP spid="9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C25EFE-4C32-4083-B133-69CDF467A0EE}"/>
              </a:ext>
            </a:extLst>
          </p:cNvPr>
          <p:cNvGrpSpPr/>
          <p:nvPr/>
        </p:nvGrpSpPr>
        <p:grpSpPr>
          <a:xfrm>
            <a:off x="1904301" y="0"/>
            <a:ext cx="3218293" cy="7682658"/>
            <a:chOff x="1904301" y="0"/>
            <a:chExt cx="3218293" cy="7682658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297EDF9-74A3-4983-B7CF-6D5658F7FCC5}"/>
                </a:ext>
              </a:extLst>
            </p:cNvPr>
            <p:cNvGrpSpPr/>
            <p:nvPr/>
          </p:nvGrpSpPr>
          <p:grpSpPr>
            <a:xfrm>
              <a:off x="3787934" y="0"/>
              <a:ext cx="1334660" cy="7682658"/>
              <a:chOff x="4151740" y="37867"/>
              <a:chExt cx="1334660" cy="7682658"/>
            </a:xfrm>
          </p:grpSpPr>
          <p:sp>
            <p:nvSpPr>
              <p:cNvPr id="23" name="Арка 22">
                <a:extLst>
                  <a:ext uri="{FF2B5EF4-FFF2-40B4-BE49-F238E27FC236}">
                    <a16:creationId xmlns:a16="http://schemas.microsoft.com/office/drawing/2014/main" id="{FFBC59A0-64AA-4B44-896C-ACDAE841B895}"/>
                  </a:ext>
                </a:extLst>
              </p:cNvPr>
              <p:cNvSpPr/>
              <p:nvPr/>
            </p:nvSpPr>
            <p:spPr>
              <a:xfrm rot="17520518">
                <a:off x="4233319" y="113453"/>
                <a:ext cx="1328159" cy="1176988"/>
              </a:xfrm>
              <a:prstGeom prst="blockArc">
                <a:avLst>
                  <a:gd name="adj1" fmla="val 9748333"/>
                  <a:gd name="adj2" fmla="val 14678903"/>
                  <a:gd name="adj3" fmla="val 21108"/>
                </a:avLst>
              </a:prstGeom>
              <a:solidFill>
                <a:srgbClr val="FFC0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Арка 21">
                <a:extLst>
                  <a:ext uri="{FF2B5EF4-FFF2-40B4-BE49-F238E27FC236}">
                    <a16:creationId xmlns:a16="http://schemas.microsoft.com/office/drawing/2014/main" id="{1DC73699-FAC5-42E6-B3ED-A587A2EA53AC}"/>
                  </a:ext>
                </a:extLst>
              </p:cNvPr>
              <p:cNvSpPr/>
              <p:nvPr/>
            </p:nvSpPr>
            <p:spPr>
              <a:xfrm rot="15938247">
                <a:off x="4084543" y="2229976"/>
                <a:ext cx="1328159" cy="1176988"/>
              </a:xfrm>
              <a:prstGeom prst="blockArc">
                <a:avLst>
                  <a:gd name="adj1" fmla="val 10760997"/>
                  <a:gd name="adj2" fmla="val 478134"/>
                  <a:gd name="adj3" fmla="val 23294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Арка 17">
                <a:extLst>
                  <a:ext uri="{FF2B5EF4-FFF2-40B4-BE49-F238E27FC236}">
                    <a16:creationId xmlns:a16="http://schemas.microsoft.com/office/drawing/2014/main" id="{6E2D70AA-3162-4261-9089-880375893DAE}"/>
                  </a:ext>
                </a:extLst>
              </p:cNvPr>
              <p:cNvSpPr/>
              <p:nvPr/>
            </p:nvSpPr>
            <p:spPr>
              <a:xfrm rot="5400000">
                <a:off x="4278908" y="1176177"/>
                <a:ext cx="1284708" cy="1130276"/>
              </a:xfrm>
              <a:prstGeom prst="blockArc">
                <a:avLst>
                  <a:gd name="adj1" fmla="val 11044888"/>
                  <a:gd name="adj2" fmla="val 255763"/>
                  <a:gd name="adj3" fmla="val 23359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Арка 18">
                <a:extLst>
                  <a:ext uri="{FF2B5EF4-FFF2-40B4-BE49-F238E27FC236}">
                    <a16:creationId xmlns:a16="http://schemas.microsoft.com/office/drawing/2014/main" id="{D8969DFD-A08E-4C06-A7F7-3AC3C2945131}"/>
                  </a:ext>
                </a:extLst>
              </p:cNvPr>
              <p:cNvSpPr/>
              <p:nvPr/>
            </p:nvSpPr>
            <p:spPr>
              <a:xfrm rot="5400000">
                <a:off x="4278908" y="3302498"/>
                <a:ext cx="1284708" cy="1130276"/>
              </a:xfrm>
              <a:prstGeom prst="blockArc">
                <a:avLst>
                  <a:gd name="adj1" fmla="val 10635729"/>
                  <a:gd name="adj2" fmla="val 255763"/>
                  <a:gd name="adj3" fmla="val 23359"/>
                </a:avLst>
              </a:prstGeom>
              <a:solidFill>
                <a:srgbClr val="FF669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Арка 19">
                <a:extLst>
                  <a:ext uri="{FF2B5EF4-FFF2-40B4-BE49-F238E27FC236}">
                    <a16:creationId xmlns:a16="http://schemas.microsoft.com/office/drawing/2014/main" id="{634366D2-6BB0-478B-AB4B-B382AE0CA7BF}"/>
                  </a:ext>
                </a:extLst>
              </p:cNvPr>
              <p:cNvSpPr/>
              <p:nvPr/>
            </p:nvSpPr>
            <p:spPr>
              <a:xfrm rot="5400000">
                <a:off x="4278908" y="5437185"/>
                <a:ext cx="1284708" cy="1130276"/>
              </a:xfrm>
              <a:prstGeom prst="blockArc">
                <a:avLst>
                  <a:gd name="adj1" fmla="val 10725278"/>
                  <a:gd name="adj2" fmla="val 255763"/>
                  <a:gd name="adj3" fmla="val 23359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Арка 20">
                <a:extLst>
                  <a:ext uri="{FF2B5EF4-FFF2-40B4-BE49-F238E27FC236}">
                    <a16:creationId xmlns:a16="http://schemas.microsoft.com/office/drawing/2014/main" id="{F867AF18-03E8-4A28-B33C-F1BBE5CE40B2}"/>
                  </a:ext>
                </a:extLst>
              </p:cNvPr>
              <p:cNvSpPr/>
              <p:nvPr/>
            </p:nvSpPr>
            <p:spPr>
              <a:xfrm rot="15938247">
                <a:off x="4076154" y="4369925"/>
                <a:ext cx="1328159" cy="1176988"/>
              </a:xfrm>
              <a:prstGeom prst="blockArc">
                <a:avLst>
                  <a:gd name="adj1" fmla="val 10500914"/>
                  <a:gd name="adj2" fmla="val 478134"/>
                  <a:gd name="adj3" fmla="val 23294"/>
                </a:avLst>
              </a:prstGeom>
              <a:solidFill>
                <a:srgbClr val="FFC0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Арка 23">
                <a:extLst>
                  <a:ext uri="{FF2B5EF4-FFF2-40B4-BE49-F238E27FC236}">
                    <a16:creationId xmlns:a16="http://schemas.microsoft.com/office/drawing/2014/main" id="{D6E960D0-0491-4368-98A9-16D27C84FD6C}"/>
                  </a:ext>
                </a:extLst>
              </p:cNvPr>
              <p:cNvSpPr/>
              <p:nvPr/>
            </p:nvSpPr>
            <p:spPr>
              <a:xfrm rot="15938247">
                <a:off x="4101837" y="6467952"/>
                <a:ext cx="1328159" cy="1176988"/>
              </a:xfrm>
              <a:prstGeom prst="blockArc">
                <a:avLst>
                  <a:gd name="adj1" fmla="val 10500914"/>
                  <a:gd name="adj2" fmla="val 478134"/>
                  <a:gd name="adj3" fmla="val 23294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E253C583-268D-4200-9DEA-6D0DCF45D5C6}"/>
                  </a:ext>
                </a:extLst>
              </p:cNvPr>
              <p:cNvGrpSpPr/>
              <p:nvPr/>
            </p:nvGrpSpPr>
            <p:grpSpPr>
              <a:xfrm>
                <a:off x="4297087" y="1437015"/>
                <a:ext cx="836944" cy="612396"/>
                <a:chOff x="461113" y="2571110"/>
                <a:chExt cx="836944" cy="612396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8B440CD9-CEEF-4BA5-AA52-5133167AA48D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491FEC3D-678B-4A48-B9DA-11F4F09E3F89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00B0F0"/>
                    </a:gs>
                    <a:gs pos="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033470B7-C5A2-4842-8A7F-4DD2BF9F7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0D635C59-EC83-4697-818C-BF738E9FC554}"/>
                  </a:ext>
                </a:extLst>
              </p:cNvPr>
              <p:cNvGrpSpPr/>
              <p:nvPr/>
            </p:nvGrpSpPr>
            <p:grpSpPr>
              <a:xfrm rot="10800000">
                <a:off x="4521635" y="2512272"/>
                <a:ext cx="836944" cy="612396"/>
                <a:chOff x="461113" y="2571110"/>
                <a:chExt cx="836944" cy="612396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id="{78D6C893-5538-4578-BDAE-365A7547A568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485A33EF-8E5D-4B3E-ADB0-5041E1FD0990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92D050"/>
                    </a:gs>
                    <a:gs pos="0">
                      <a:srgbClr val="92D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4" name="Прямая соединительная линия 33">
                  <a:extLst>
                    <a:ext uri="{FF2B5EF4-FFF2-40B4-BE49-F238E27FC236}">
                      <a16:creationId xmlns:a16="http://schemas.microsoft.com/office/drawing/2014/main" id="{1A066E77-63B9-4BFE-9862-6379677D6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FE8CA1BB-299B-45D9-B08F-9D0177E69729}"/>
                  </a:ext>
                </a:extLst>
              </p:cNvPr>
              <p:cNvGrpSpPr/>
              <p:nvPr/>
            </p:nvGrpSpPr>
            <p:grpSpPr>
              <a:xfrm>
                <a:off x="4294851" y="3559354"/>
                <a:ext cx="836944" cy="612396"/>
                <a:chOff x="461113" y="2571110"/>
                <a:chExt cx="836944" cy="612396"/>
              </a:xfrm>
            </p:grpSpPr>
            <p:sp>
              <p:nvSpPr>
                <p:cNvPr id="36" name="Овал 35">
                  <a:extLst>
                    <a:ext uri="{FF2B5EF4-FFF2-40B4-BE49-F238E27FC236}">
                      <a16:creationId xmlns:a16="http://schemas.microsoft.com/office/drawing/2014/main" id="{E6BF45C9-315A-4FEA-B05E-3AC5C77675C5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82A9C182-F48E-41D4-BAEC-E05F7E4060E0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FF6699"/>
                    </a:gs>
                    <a:gs pos="0">
                      <a:srgbClr val="FF66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4648B745-F541-4412-8375-C52615241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3661EB6C-F0EC-4302-A90F-DDC66B3835F1}"/>
                  </a:ext>
                </a:extLst>
              </p:cNvPr>
              <p:cNvGrpSpPr/>
              <p:nvPr/>
            </p:nvGrpSpPr>
            <p:grpSpPr>
              <a:xfrm rot="10800000">
                <a:off x="4520740" y="4652221"/>
                <a:ext cx="836944" cy="612396"/>
                <a:chOff x="461113" y="2571110"/>
                <a:chExt cx="836944" cy="612396"/>
              </a:xfrm>
            </p:grpSpPr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C13C068D-E0C4-495D-B9F5-5E06D9F53EB4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id="{B2B64D6A-CE42-423B-994C-362C13035CF6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FFC000"/>
                    </a:gs>
                    <a:gs pos="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6FBB184B-A35E-446D-BD9D-9C7E977AD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02018679-6F17-485D-9BC4-CE5F3F3CFD2A}"/>
                  </a:ext>
                </a:extLst>
              </p:cNvPr>
              <p:cNvGrpSpPr/>
              <p:nvPr/>
            </p:nvGrpSpPr>
            <p:grpSpPr>
              <a:xfrm>
                <a:off x="4293955" y="5696125"/>
                <a:ext cx="836944" cy="612396"/>
                <a:chOff x="461113" y="2571110"/>
                <a:chExt cx="836944" cy="612396"/>
              </a:xfrm>
            </p:grpSpPr>
            <p:sp>
              <p:nvSpPr>
                <p:cNvPr id="44" name="Овал 43">
                  <a:extLst>
                    <a:ext uri="{FF2B5EF4-FFF2-40B4-BE49-F238E27FC236}">
                      <a16:creationId xmlns:a16="http://schemas.microsoft.com/office/drawing/2014/main" id="{D0AF7FB1-A078-4E41-B517-6B3415101198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id="{72DD904B-87D3-429E-9404-D9A4B17B74F0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FFFF00"/>
                    </a:gs>
                    <a:gs pos="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6C56DE99-CE1A-4D68-B777-B167D921DA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2957BE-8A1E-458B-B04A-2D1F2F1B7922}"/>
                  </a:ext>
                </a:extLst>
              </p:cNvPr>
              <p:cNvSpPr txBox="1"/>
              <p:nvPr/>
            </p:nvSpPr>
            <p:spPr>
              <a:xfrm>
                <a:off x="4422891" y="5781776"/>
                <a:ext cx="820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МАРТ</a:t>
                </a:r>
              </a:p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22CA14-589C-4528-96B4-DAF815D9787E}"/>
                  </a:ext>
                </a:extLst>
              </p:cNvPr>
              <p:cNvSpPr txBox="1"/>
              <p:nvPr/>
            </p:nvSpPr>
            <p:spPr>
              <a:xfrm>
                <a:off x="4425933" y="4733261"/>
                <a:ext cx="820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АПРЕЛЬ</a:t>
                </a:r>
              </a:p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EC6AD8-37DF-45AD-8E4B-23C5CB23FD7C}"/>
                  </a:ext>
                </a:extLst>
              </p:cNvPr>
              <p:cNvSpPr txBox="1"/>
              <p:nvPr/>
            </p:nvSpPr>
            <p:spPr>
              <a:xfrm>
                <a:off x="4425878" y="3639621"/>
                <a:ext cx="820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07.04</a:t>
                </a:r>
              </a:p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F20054-B9D7-4531-A721-968C74C2FDC4}"/>
                  </a:ext>
                </a:extLst>
              </p:cNvPr>
              <p:cNvSpPr txBox="1"/>
              <p:nvPr/>
            </p:nvSpPr>
            <p:spPr>
              <a:xfrm>
                <a:off x="4425878" y="2596067"/>
                <a:ext cx="820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НОЯБРЬ</a:t>
                </a:r>
              </a:p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AF2568-9309-4483-B328-F298943BB3D6}"/>
                  </a:ext>
                </a:extLst>
              </p:cNvPr>
              <p:cNvSpPr txBox="1"/>
              <p:nvPr/>
            </p:nvSpPr>
            <p:spPr>
              <a:xfrm>
                <a:off x="4425878" y="1518457"/>
                <a:ext cx="820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  <a:p>
                <a:pPr algn="ctr"/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-2020</a:t>
                </a:r>
              </a:p>
            </p:txBody>
          </p:sp>
        </p:grp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72D78202-82C7-4410-9B48-675BA717F31E}"/>
                </a:ext>
              </a:extLst>
            </p:cNvPr>
            <p:cNvSpPr/>
            <p:nvPr/>
          </p:nvSpPr>
          <p:spPr>
            <a:xfrm rot="5400000">
              <a:off x="2571614" y="2320443"/>
              <a:ext cx="1724189" cy="30588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>
                  <a:gd name="adj" fmla="val 9812037"/>
                </a:avLst>
              </a:prstTxWarp>
              <a:spAutoFit/>
            </a:bodyPr>
            <a:lstStyle/>
            <a:p>
              <a:pPr algn="ctr"/>
              <a:r>
                <a:rPr lang="ru-RU" sz="1600" b="1" cap="none" spc="0" dirty="0">
                  <a:ln w="22225" cap="sq">
                    <a:noFill/>
                    <a:prstDash val="solid"/>
                  </a:ln>
                  <a:solidFill>
                    <a:srgbClr val="C00000"/>
                  </a:solidFill>
                  <a:effectLst/>
                </a:rPr>
                <a:t>СЕГОДНЯ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9DDAE7-8287-46AE-AF7E-A462CDADF1B8}"/>
              </a:ext>
            </a:extLst>
          </p:cNvPr>
          <p:cNvSpPr/>
          <p:nvPr/>
        </p:nvSpPr>
        <p:spPr>
          <a:xfrm>
            <a:off x="-159391" y="-67112"/>
            <a:ext cx="9555061" cy="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08706-19FF-4575-9EBF-0FDEB239A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01" y="116673"/>
            <a:ext cx="1574689" cy="613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5576E-1952-4C76-986C-9880D402E8E1}"/>
              </a:ext>
            </a:extLst>
          </p:cNvPr>
          <p:cNvSpPr txBox="1"/>
          <p:nvPr/>
        </p:nvSpPr>
        <p:spPr>
          <a:xfrm>
            <a:off x="743081" y="229857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ДЕПАРТАМЕНТ ОБРАЗОВАНИЯ И НАУКИ </a:t>
            </a:r>
          </a:p>
          <a:p>
            <a:r>
              <a:rPr lang="ru-RU" sz="900" b="1" dirty="0">
                <a:solidFill>
                  <a:srgbClr val="002060"/>
                </a:solidFill>
                <a:latin typeface="Akrobat" panose="00000600000000000000" pitchFamily="50" charset="-52"/>
              </a:rPr>
              <a:t>КЕМЕРОВСКОЙ ОБЛАСТИ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3CA638-9632-4018-BAB8-9637E24D73CA}"/>
              </a:ext>
            </a:extLst>
          </p:cNvPr>
          <p:cNvCxnSpPr>
            <a:cxnSpLocks/>
          </p:cNvCxnSpPr>
          <p:nvPr/>
        </p:nvCxnSpPr>
        <p:spPr>
          <a:xfrm>
            <a:off x="0" y="855677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9D5E21E-BA6E-4A14-907A-1D319F3A8190}"/>
              </a:ext>
            </a:extLst>
          </p:cNvPr>
          <p:cNvCxnSpPr>
            <a:cxnSpLocks/>
          </p:cNvCxnSpPr>
          <p:nvPr/>
        </p:nvCxnSpPr>
        <p:spPr>
          <a:xfrm>
            <a:off x="100668" y="85567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984211-C3C8-47F8-B23F-43E722278989}"/>
              </a:ext>
            </a:extLst>
          </p:cNvPr>
          <p:cNvGrpSpPr/>
          <p:nvPr/>
        </p:nvGrpSpPr>
        <p:grpSpPr>
          <a:xfrm>
            <a:off x="170220" y="1017065"/>
            <a:ext cx="3516609" cy="1763668"/>
            <a:chOff x="170220" y="1017065"/>
            <a:chExt cx="3516609" cy="1763668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7CB7E36B-865A-4CEE-B6E6-83EA5B19BBB4}"/>
                </a:ext>
              </a:extLst>
            </p:cNvPr>
            <p:cNvSpPr/>
            <p:nvPr/>
          </p:nvSpPr>
          <p:spPr>
            <a:xfrm>
              <a:off x="192565" y="1017065"/>
              <a:ext cx="3488820" cy="1731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EA7C17B-B4A8-4B7C-99A6-A1C0A2A6CD84}"/>
                </a:ext>
              </a:extLst>
            </p:cNvPr>
            <p:cNvSpPr txBox="1"/>
            <p:nvPr/>
          </p:nvSpPr>
          <p:spPr>
            <a:xfrm>
              <a:off x="173459" y="1580404"/>
              <a:ext cx="3507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2060"/>
                  </a:solidFill>
                </a:rPr>
                <a:t>в области инклюзивного образования ПОО региона, достигнув увеличения к 2020 году до 80 специалистов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CA01A3-6679-417C-81A1-8350D3C8673B}"/>
                </a:ext>
              </a:extLst>
            </p:cNvPr>
            <p:cNvSpPr txBox="1"/>
            <p:nvPr/>
          </p:nvSpPr>
          <p:spPr>
            <a:xfrm>
              <a:off x="170220" y="1034029"/>
              <a:ext cx="3516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ПОВЫШЕНИЕ КОМПЕТЕНТНОСТИ ПЕДАГОГИЧЕСКИХ КАДРОВ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CB9A3DA-7AEC-49DA-9E79-DD96F6C7ED8C}"/>
              </a:ext>
            </a:extLst>
          </p:cNvPr>
          <p:cNvGrpSpPr/>
          <p:nvPr/>
        </p:nvGrpSpPr>
        <p:grpSpPr>
          <a:xfrm>
            <a:off x="178611" y="2836642"/>
            <a:ext cx="3688805" cy="2032811"/>
            <a:chOff x="178611" y="2836642"/>
            <a:chExt cx="3688805" cy="2032811"/>
          </a:xfrm>
        </p:grpSpPr>
        <p:sp>
          <p:nvSpPr>
            <p:cNvPr id="63" name="Стрелка: вправо 62">
              <a:extLst>
                <a:ext uri="{FF2B5EF4-FFF2-40B4-BE49-F238E27FC236}">
                  <a16:creationId xmlns:a16="http://schemas.microsoft.com/office/drawing/2014/main" id="{05B13BE5-9B97-4E7C-A88E-D2930CBADA0A}"/>
                </a:ext>
              </a:extLst>
            </p:cNvPr>
            <p:cNvSpPr/>
            <p:nvPr/>
          </p:nvSpPr>
          <p:spPr>
            <a:xfrm>
              <a:off x="202758" y="2836642"/>
              <a:ext cx="3664658" cy="2032811"/>
            </a:xfrm>
            <a:prstGeom prst="rightArrow">
              <a:avLst>
                <a:gd name="adj1" fmla="val 100000"/>
                <a:gd name="adj2" fmla="val 16660"/>
              </a:avLst>
            </a:prstGeom>
            <a:solidFill>
              <a:srgbClr val="FFCCFF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C22311-2445-4623-ABC0-61912CDBE16D}"/>
                </a:ext>
              </a:extLst>
            </p:cNvPr>
            <p:cNvSpPr txBox="1"/>
            <p:nvPr/>
          </p:nvSpPr>
          <p:spPr>
            <a:xfrm>
              <a:off x="178611" y="2838129"/>
              <a:ext cx="3533164" cy="201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800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rgbClr val="993366"/>
                  </a:solidFill>
                </a:rPr>
                <a:t>Создана рабочая группа</a:t>
              </a:r>
            </a:p>
            <a:p>
              <a:pPr marL="285750" indent="-285750">
                <a:lnSpc>
                  <a:spcPts val="1800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rgbClr val="993366"/>
                  </a:solidFill>
                </a:rPr>
                <a:t>Проведены встречи </a:t>
              </a:r>
              <a:br>
                <a:rPr lang="ru-RU" dirty="0">
                  <a:solidFill>
                    <a:srgbClr val="993366"/>
                  </a:solidFill>
                </a:rPr>
              </a:br>
              <a:r>
                <a:rPr lang="ru-RU" dirty="0">
                  <a:solidFill>
                    <a:srgbClr val="993366"/>
                  </a:solidFill>
                </a:rPr>
                <a:t>с директорами ПОО СПО КО</a:t>
              </a:r>
            </a:p>
            <a:p>
              <a:pPr marL="285750" indent="-285750">
                <a:lnSpc>
                  <a:spcPts val="1800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rgbClr val="993366"/>
                  </a:solidFill>
                </a:rPr>
                <a:t>Заказана информационно-технологическая платформа</a:t>
              </a:r>
            </a:p>
            <a:p>
              <a:pPr marL="285750" indent="-285750">
                <a:lnSpc>
                  <a:spcPts val="1800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rgbClr val="993366"/>
                  </a:solidFill>
                </a:rPr>
                <a:t>Разработаны 2  программы повышения квалификации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787139-CDC9-4AD0-B6F1-5B140470B012}"/>
              </a:ext>
            </a:extLst>
          </p:cNvPr>
          <p:cNvGrpSpPr/>
          <p:nvPr/>
        </p:nvGrpSpPr>
        <p:grpSpPr>
          <a:xfrm>
            <a:off x="166086" y="4950500"/>
            <a:ext cx="3523517" cy="1731166"/>
            <a:chOff x="166086" y="4950500"/>
            <a:chExt cx="3523517" cy="1731166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44FA2F3-7E50-48F6-A5A5-BA5E3F185B3F}"/>
                </a:ext>
              </a:extLst>
            </p:cNvPr>
            <p:cNvSpPr/>
            <p:nvPr/>
          </p:nvSpPr>
          <p:spPr>
            <a:xfrm>
              <a:off x="200783" y="4950500"/>
              <a:ext cx="3488820" cy="17311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CBDC89-D45A-4CCA-A908-D9E9AF9BD4B5}"/>
                </a:ext>
              </a:extLst>
            </p:cNvPr>
            <p:cNvSpPr txBox="1"/>
            <p:nvPr/>
          </p:nvSpPr>
          <p:spPr>
            <a:xfrm>
              <a:off x="166086" y="5741007"/>
              <a:ext cx="35152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chemeClr val="accent4">
                      <a:lumMod val="75000"/>
                    </a:schemeClr>
                  </a:solidFill>
                </a:rPr>
                <a:t>по вопросам инклюзивного профессионального образования по  направлению «Информатика»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EAD2F4-5314-4DBB-A3A7-FCDBD37AF09F}"/>
                </a:ext>
              </a:extLst>
            </p:cNvPr>
            <p:cNvSpPr txBox="1"/>
            <p:nvPr/>
          </p:nvSpPr>
          <p:spPr>
            <a:xfrm>
              <a:off x="318043" y="4957865"/>
              <a:ext cx="336334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РАЗРАБОТКА ПРОГРАММ ПОВЫШЕНИЯ КВАЛИФИКАЦИИ </a:t>
              </a:r>
              <a:b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И СТАЖИРОВОК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98D14A-1184-401E-AAB0-B850BAD7A9C8}"/>
              </a:ext>
            </a:extLst>
          </p:cNvPr>
          <p:cNvGrpSpPr/>
          <p:nvPr/>
        </p:nvGrpSpPr>
        <p:grpSpPr>
          <a:xfrm>
            <a:off x="5168998" y="4274104"/>
            <a:ext cx="3802477" cy="2328435"/>
            <a:chOff x="5168998" y="4274104"/>
            <a:chExt cx="3802477" cy="232843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6CCDDBCF-913E-4BE5-8C64-A4E914028785}"/>
                </a:ext>
              </a:extLst>
            </p:cNvPr>
            <p:cNvSpPr/>
            <p:nvPr/>
          </p:nvSpPr>
          <p:spPr>
            <a:xfrm>
              <a:off x="5180972" y="4274104"/>
              <a:ext cx="3790503" cy="23284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9F1B4C-0BCD-4AD4-BAAB-93A1E3790BB0}"/>
                </a:ext>
              </a:extLst>
            </p:cNvPr>
            <p:cNvSpPr txBox="1"/>
            <p:nvPr/>
          </p:nvSpPr>
          <p:spPr>
            <a:xfrm>
              <a:off x="5168998" y="4841423"/>
              <a:ext cx="37722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4">
                      <a:lumMod val="50000"/>
                    </a:schemeClr>
                  </a:solidFill>
                </a:rPr>
                <a:t>с профессиональными образовательными организациями Кемеровской области ведущими подготовку специалистов </a:t>
              </a:r>
            </a:p>
            <a:p>
              <a:r>
                <a:rPr lang="ru-RU" dirty="0">
                  <a:solidFill>
                    <a:schemeClr val="accent4">
                      <a:lumMod val="50000"/>
                    </a:schemeClr>
                  </a:solidFill>
                </a:rPr>
                <a:t>по направлению «Информатика» в области инклюзивного образования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3C8874-B009-4153-84E3-918BB754FC8C}"/>
                </a:ext>
              </a:extLst>
            </p:cNvPr>
            <p:cNvSpPr txBox="1"/>
            <p:nvPr/>
          </p:nvSpPr>
          <p:spPr>
            <a:xfrm>
              <a:off x="5175499" y="4274105"/>
              <a:ext cx="3664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ПОДПИСАНИЕ ДОГОВОРОВ </a:t>
              </a:r>
              <a:b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О СЕТЕВОМ ВЗАИМОДЕЙСТВИИ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4B9BB38-9205-486F-9585-1B1C29B86AD3}"/>
              </a:ext>
            </a:extLst>
          </p:cNvPr>
          <p:cNvGrpSpPr/>
          <p:nvPr/>
        </p:nvGrpSpPr>
        <p:grpSpPr>
          <a:xfrm>
            <a:off x="5174886" y="1240054"/>
            <a:ext cx="3812645" cy="2843408"/>
            <a:chOff x="5174886" y="1240054"/>
            <a:chExt cx="3812645" cy="2843408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9962E19A-31C2-47A4-921D-BAF97F28A868}"/>
                </a:ext>
              </a:extLst>
            </p:cNvPr>
            <p:cNvSpPr/>
            <p:nvPr/>
          </p:nvSpPr>
          <p:spPr>
            <a:xfrm>
              <a:off x="5197028" y="1240054"/>
              <a:ext cx="3790503" cy="28434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785E99-FD4F-4648-90BC-B2482C4C2758}"/>
                </a:ext>
              </a:extLst>
            </p:cNvPr>
            <p:cNvSpPr txBox="1"/>
            <p:nvPr/>
          </p:nvSpPr>
          <p:spPr>
            <a:xfrm>
              <a:off x="5175499" y="2052137"/>
              <a:ext cx="379050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по вопросам инклюзивного профессионального образования </a:t>
              </a:r>
            </a:p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по направлению «Информатика», размещение их на информационно-технологической платформе электронного обучения и обеспечение ее функционирования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9A78EB-4A95-439E-9842-908CA292CD23}"/>
                </a:ext>
              </a:extLst>
            </p:cNvPr>
            <p:cNvSpPr txBox="1"/>
            <p:nvPr/>
          </p:nvSpPr>
          <p:spPr>
            <a:xfrm>
              <a:off x="5174886" y="1240055"/>
              <a:ext cx="3391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СОЗДАНИЕ СЕТЕВОГО БАНКА</a:t>
              </a:r>
            </a:p>
            <a:p>
              <a:r>
                <a:rPr lang="ru-RU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УЧЕБНО-МЕТОДИЧЕСКИХ МАТЕРИАЛОВ </a:t>
              </a:r>
            </a:p>
          </p:txBody>
        </p: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D69FD60-820B-4635-80E6-4AC0EB225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" y="97657"/>
            <a:ext cx="576994" cy="6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171</Words>
  <Application>Microsoft Office PowerPoint</Application>
  <PresentationFormat>Экран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Wingdings</vt:lpstr>
      <vt:lpstr>Akrobat</vt:lpstr>
      <vt:lpstr>Calibri Light</vt:lpstr>
      <vt:lpstr>Akrobat Black</vt:lpstr>
      <vt:lpstr>Calibri</vt:lpstr>
      <vt:lpstr>Arial</vt:lpstr>
      <vt:lpstr>Тема Office</vt:lpstr>
      <vt:lpstr>Разработка механизма кадрового обеспечения РУМЦ  (по направлению «Информатика»)  на основе сетевой лаборатории профессионального роста Кемеровской области</vt:lpstr>
      <vt:lpstr>Презентация PowerPoint</vt:lpstr>
      <vt:lpstr>Показатели проекта и их значение по годам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</dc:creator>
  <cp:lastModifiedBy>КН</cp:lastModifiedBy>
  <cp:revision>46</cp:revision>
  <cp:lastPrinted>2018-03-22T03:43:27Z</cp:lastPrinted>
  <dcterms:created xsi:type="dcterms:W3CDTF">2018-03-21T01:36:48Z</dcterms:created>
  <dcterms:modified xsi:type="dcterms:W3CDTF">2018-04-02T03:47:16Z</dcterms:modified>
</cp:coreProperties>
</file>