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6"/>
  </p:notesMasterIdLst>
  <p:handoutMasterIdLst>
    <p:handoutMasterId r:id="rId17"/>
  </p:handoutMasterIdLst>
  <p:sldIdLst>
    <p:sldId id="297" r:id="rId2"/>
    <p:sldId id="330" r:id="rId3"/>
    <p:sldId id="310" r:id="rId4"/>
    <p:sldId id="311" r:id="rId5"/>
    <p:sldId id="308" r:id="rId6"/>
    <p:sldId id="309" r:id="rId7"/>
    <p:sldId id="293" r:id="rId8"/>
    <p:sldId id="300" r:id="rId9"/>
    <p:sldId id="299" r:id="rId10"/>
    <p:sldId id="331" r:id="rId11"/>
    <p:sldId id="323" r:id="rId12"/>
    <p:sldId id="287" r:id="rId13"/>
    <p:sldId id="320" r:id="rId14"/>
    <p:sldId id="340" r:id="rId15"/>
  </p:sldIdLst>
  <p:sldSz cx="10691813" cy="7559675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:p15="http://schemas.microsoft.com/office/powerpoint/2012/main" xmlns="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2D"/>
    <a:srgbClr val="003217"/>
    <a:srgbClr val="EBEFF6"/>
    <a:srgbClr val="0048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1724" autoAdjust="0"/>
  </p:normalViewPr>
  <p:slideViewPr>
    <p:cSldViewPr snapToGrid="0" showGuides="1">
      <p:cViewPr>
        <p:scale>
          <a:sx n="90" d="100"/>
          <a:sy n="90" d="100"/>
        </p:scale>
        <p:origin x="-1608" y="-18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95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Профессиональные образовательные организации СПО в Кемеровской области</a:t>
            </a:r>
          </a:p>
        </c:rich>
      </c:tx>
      <c:layout>
        <c:manualLayout>
          <c:xMode val="edge"/>
          <c:yMode val="edge"/>
          <c:x val="0.16820209362198119"/>
          <c:y val="1.538475175084777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555927501744204"/>
          <c:y val="0.17915874610643334"/>
          <c:w val="0.62325052781737744"/>
          <c:h val="0.38160988367733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Профессиональные образовательные организации СПО в Кемеровской области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55-4B67-B13D-96660452E22B}"/>
              </c:ext>
            </c:extLst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55-4B67-B13D-96660452E22B}"/>
              </c:ext>
            </c:extLst>
          </c:dPt>
          <c:dPt>
            <c:idx val="2"/>
            <c:explosion val="4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55-4B67-B13D-96660452E22B}"/>
              </c:ext>
            </c:extLst>
          </c:dPt>
          <c:dLbls>
            <c:dLbl>
              <c:idx val="0"/>
              <c:layout>
                <c:manualLayout>
                  <c:x val="8.2203045521195648E-3"/>
                  <c:y val="-3.355301969439011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55-4B67-B13D-96660452E22B}"/>
                </c:ext>
              </c:extLst>
            </c:dLbl>
            <c:dLbl>
              <c:idx val="1"/>
              <c:layout>
                <c:manualLayout>
                  <c:x val="1.1345048534058023E-2"/>
                  <c:y val="1.32025673519044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55-4B67-B13D-96660452E22B}"/>
                </c:ext>
              </c:extLst>
            </c:dLbl>
            <c:dLbl>
              <c:idx val="2"/>
              <c:layout>
                <c:manualLayout>
                  <c:x val="5.7709948151191647E-2"/>
                  <c:y val="0.106939979517575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55-4B67-B13D-96660452E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ПОО СПО (где не обучаются инвалиды)</c:v>
                </c:pt>
                <c:pt idx="1">
                  <c:v>ПОО СПО ( обучаются инвалиды по направлению "Информатика")</c:v>
                </c:pt>
                <c:pt idx="2">
                  <c:v>ПОО СПО (проходят обучение инвалиды по другим профессиям и специальностям)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0.21000000000000021</c:v>
                </c:pt>
                <c:pt idx="1">
                  <c:v>0.24000000000000021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5-4B67-B13D-96660452E22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4017442770784503E-2"/>
          <c:y val="0.66837226912144354"/>
          <c:w val="0.83196483585552561"/>
          <c:h val="0.238712542157594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Результаты анкетирования педагогических работников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7159986195531692E-2"/>
          <c:y val="0.16946470314432813"/>
          <c:w val="0.80568002760893664"/>
          <c:h val="0.521936775283586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анкетирования педагогических работников</c:v>
                </c:pt>
              </c:strCache>
            </c:strRef>
          </c:tx>
          <c:dPt>
            <c:idx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0A-4643-9953-E896174009D1}"/>
              </c:ext>
            </c:extLst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0A-4643-9953-E896174009D1}"/>
              </c:ext>
            </c:extLst>
          </c:dPt>
          <c:dPt>
            <c:idx val="2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0A-4643-9953-E896174009D1}"/>
              </c:ext>
            </c:extLst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6A-4212-A01F-52E035A27172}"/>
              </c:ext>
            </c:extLst>
          </c:dPt>
          <c:dLbls>
            <c:dLbl>
              <c:idx val="1"/>
              <c:layout>
                <c:manualLayout>
                  <c:x val="-2.9201759846414219E-3"/>
                  <c:y val="-8.01688401194269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0A-4643-9953-E896174009D1}"/>
                </c:ext>
              </c:extLst>
            </c:dLbl>
            <c:dLbl>
              <c:idx val="2"/>
              <c:layout>
                <c:manualLayout>
                  <c:x val="-2.0956542471937654E-2"/>
                  <c:y val="0.1110844483476015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0A-4643-9953-E896174009D1}"/>
                </c:ext>
              </c:extLst>
            </c:dLbl>
            <c:dLbl>
              <c:idx val="3"/>
              <c:layout>
                <c:manualLayout>
                  <c:x val="2.6401789916535582E-2"/>
                  <c:y val="6.0431608886511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6A-4212-A01F-52E035A27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прошедшие курсы повышения квалификации:</c:v>
                </c:pt>
                <c:pt idx="1">
                  <c:v>В области инклюзивного образования</c:v>
                </c:pt>
                <c:pt idx="2">
                  <c:v>В области специального образования</c:v>
                </c:pt>
                <c:pt idx="3">
                  <c:v>Не прошедшие обучения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0.1</c:v>
                </c:pt>
                <c:pt idx="2">
                  <c:v>0.33000000000000124</c:v>
                </c:pt>
                <c:pt idx="3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A-4643-9953-E896174009D1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Матрица распределения ответственности помогает четко определить, кто за что отвечает.</a:t>
            </a:r>
          </a:p>
          <a:p>
            <a:r>
              <a:rPr lang="ru-RU" dirty="0" smtClean="0"/>
              <a:t>В результате анализа взаимоотношений между элементами структуры проекта и организацией строится матрица, где результаты проекта становятся строками, а роли</a:t>
            </a:r>
            <a:r>
              <a:rPr lang="ru-RU" baseline="0" dirty="0" smtClean="0"/>
              <a:t> </a:t>
            </a:r>
            <a:r>
              <a:rPr lang="ru-RU" dirty="0" smtClean="0"/>
              <a:t>- столбцами (или наоборот).</a:t>
            </a:r>
          </a:p>
          <a:p>
            <a:r>
              <a:rPr lang="ru-RU" dirty="0" smtClean="0"/>
              <a:t>На пересечениях результатов и ролей обозначают, имеет ли отношение данный человек к получению данного результата, и, если имеет, то какое.</a:t>
            </a:r>
          </a:p>
          <a:p>
            <a:endParaRPr lang="ru-RU" dirty="0" smtClean="0"/>
          </a:p>
          <a:p>
            <a:r>
              <a:rPr lang="ru-RU" dirty="0" smtClean="0"/>
              <a:t>1) Ответственный</a:t>
            </a:r>
            <a:r>
              <a:rPr lang="ru-RU" baseline="0" dirty="0" smtClean="0"/>
              <a:t> за результат. </a:t>
            </a:r>
            <a:r>
              <a:rPr lang="ru-RU" dirty="0" smtClean="0"/>
              <a:t> Для каждого результата обязательно должен быть указан один и только один ответственный.</a:t>
            </a:r>
          </a:p>
          <a:p>
            <a:endParaRPr lang="ru-RU" dirty="0" smtClean="0"/>
          </a:p>
          <a:p>
            <a:r>
              <a:rPr lang="ru-RU" dirty="0" smtClean="0"/>
              <a:t>2) Участвующий в достижении результата. Их может быть несколько, а может быть так, что сам ответственный является и исполнителем. Т.е. в одной ячейке может быть более одного обозначения.</a:t>
            </a:r>
          </a:p>
          <a:p>
            <a:endParaRPr lang="ru-RU" dirty="0" smtClean="0"/>
          </a:p>
          <a:p>
            <a:r>
              <a:rPr lang="ru-RU" dirty="0" smtClean="0"/>
              <a:t>3) Утверждающий. Человек, который утверждает, полученные результаты. Он может быть только один.</a:t>
            </a:r>
          </a:p>
          <a:p>
            <a:endParaRPr lang="ru-RU" dirty="0" smtClean="0"/>
          </a:p>
          <a:p>
            <a:r>
              <a:rPr lang="ru-RU" dirty="0" smtClean="0"/>
              <a:t>4) Согласующий. Человек, который участвует в согласовании полученных результатов. Их может быть несколько.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3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 "Ключевые риски и возможности".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Рекомендуется приводить краткое описание 3 - 5 ключевых рисков и возможностей с отражением негативных последствий от наступления риска, а также вероятных позитивных эффектов от ключевых возможностей, включая влияние на показатели проекта. Также указывается перечень мероприятий и мер, которые будут способствовать предупреждению наступления риска, и мероприятий, которые будут способствовать реализации ключевых возможностей.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Формулировка риска должна содержать описание негативных последствий от его наступления, описание факторов или событий, вызывающих возникновение риска (рисковое событие), а также причину их появления.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риска: отсутствие интереса у персонала к проекту приведет к увеличению срока его реализации. Действия по предупреждению риска: разработка новой системы мотивации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перслонала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возможности: повышение качества подготовки специалистов организациями СПО приведет к востребованности выпускников предприятиями других регионов.  Действия по реализации возможности: заключение соглашений между ВУЗами, осуществляющими подготовку IT-специалистов, и IT-технопарками на предмет организации на базе технопарков  практики, целевого обучения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89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Функциональному заказчику, куратору&gt;-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 (понедельник) &gt;-&lt;Письменный отчет,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почта,  АИС ПД&gt; 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&lt;Обмен информацией о текущем состоянии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Еженедельно (пятница) 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Телефонная связь,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почта&gt;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9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99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Формулировку наименования проекта  (полную) необходимо  выстраивать по схеме &lt;Действие&gt;+&lt;Объект&gt;+&lt;Территория&gt;, где:</a:t>
            </a:r>
          </a:p>
          <a:p>
            <a:r>
              <a:rPr lang="ru-RU" dirty="0" smtClean="0"/>
              <a:t>• Действие – одно или несколько слов, обозначающих действие, например: создание, строительство и открытие, внедрение, разработка и т.п.</a:t>
            </a:r>
          </a:p>
          <a:p>
            <a:r>
              <a:rPr lang="ru-RU" dirty="0" smtClean="0"/>
              <a:t>• Объект – то, что планируется создать или изменить в ходе реализации проекта</a:t>
            </a:r>
          </a:p>
          <a:p>
            <a:r>
              <a:rPr lang="ru-RU" dirty="0" smtClean="0"/>
              <a:t>• Территория – указывается, на какой территории будут выполняться работы проекта</a:t>
            </a:r>
          </a:p>
          <a:p>
            <a:r>
              <a:rPr lang="ru-RU" dirty="0" smtClean="0"/>
              <a:t>Например:  «Разработка и внедрение механизма управления кадровым потенциалом в ………(наименование организации СПО)». </a:t>
            </a:r>
          </a:p>
          <a:p>
            <a:r>
              <a:rPr lang="ru-RU" dirty="0" smtClean="0"/>
              <a:t>Сокращенное</a:t>
            </a:r>
            <a:r>
              <a:rPr lang="ru-RU" baseline="0" dirty="0" smtClean="0"/>
              <a:t> </a:t>
            </a:r>
            <a:r>
              <a:rPr lang="ru-RU" dirty="0" smtClean="0"/>
              <a:t>наименование проекта должно содержать не более трех слов и отражать основную суть проекта. Указывается словосочетание, состоящее из 2-3 слов, которое может использоваться в СМИ при освещении проекта. Краткое наименование рекомендуется формулировать в терминах, формирующих позитивный образ проекта.</a:t>
            </a:r>
          </a:p>
          <a:p>
            <a:r>
              <a:rPr lang="ru-RU" dirty="0" smtClean="0"/>
              <a:t>Например,</a:t>
            </a:r>
            <a:r>
              <a:rPr lang="ru-RU" baseline="0" dirty="0" smtClean="0"/>
              <a:t> «Эффективные кадры для СПО»</a:t>
            </a:r>
          </a:p>
          <a:p>
            <a:endParaRPr lang="ru-RU" baseline="0" dirty="0" smtClean="0"/>
          </a:p>
          <a:p>
            <a:r>
              <a:rPr lang="ru-RU" dirty="0" smtClean="0"/>
              <a:t>Куратор ФИО и должность (определен решением проектного комитета организации СПО) </a:t>
            </a:r>
          </a:p>
          <a:p>
            <a:r>
              <a:rPr lang="ru-RU" dirty="0" smtClean="0"/>
              <a:t>Функциональный заказчик:  ФИО и должность (чаще зам. Директора СПО, в наибольшей степени заинтересованный в результатах проекта) (определен решением Проектного комитета организации СПО) </a:t>
            </a:r>
          </a:p>
          <a:p>
            <a:r>
              <a:rPr lang="ru-RU" dirty="0" smtClean="0"/>
              <a:t>Руководитель проекта: ФИО и должность (лицо, наделенное полномочиями и ответственностью по управлению проектом)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23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 smtClean="0"/>
              <a:t>"Цель проекта"</a:t>
            </a:r>
          </a:p>
          <a:p>
            <a:r>
              <a:rPr lang="ru-RU" dirty="0" smtClean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 smtClean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 smtClean="0"/>
              <a:t>Пример: обеспечить</a:t>
            </a:r>
            <a:r>
              <a:rPr lang="ru-RU" baseline="0" dirty="0" smtClean="0"/>
              <a:t> оценку и развитие </a:t>
            </a:r>
            <a:r>
              <a:rPr lang="ru-RU" dirty="0" smtClean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 smtClean="0"/>
          </a:p>
          <a:p>
            <a:r>
              <a:rPr lang="ru-RU" dirty="0" smtClean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 smtClean="0"/>
              <a:t>"Показатели проекта и их значения по годам"</a:t>
            </a:r>
          </a:p>
          <a:p>
            <a:r>
              <a:rPr lang="ru-RU" dirty="0" smtClean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 smtClean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 smtClean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 smtClean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 smtClean="0"/>
              <a:t>Не рекомендуется использовать показатели с нулевым базовым значением.</a:t>
            </a:r>
          </a:p>
          <a:p>
            <a:r>
              <a:rPr lang="ru-RU" dirty="0" smtClean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 smtClean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</a:t>
            </a:r>
            <a:r>
              <a:rPr lang="ru-RU" baseline="0" dirty="0" smtClean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 smtClean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 сотрудников организации СПО,</a:t>
            </a:r>
            <a:r>
              <a:rPr lang="ru-RU" baseline="0" dirty="0" smtClean="0"/>
              <a:t> вошедших в кадровый резерв </a:t>
            </a:r>
            <a:endParaRPr lang="ru-RU" dirty="0" smtClean="0"/>
          </a:p>
          <a:p>
            <a:r>
              <a:rPr lang="ru-RU" dirty="0" smtClean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Охват сотрудников организации СПО мероприятиями,</a:t>
            </a:r>
            <a:r>
              <a:rPr lang="ru-RU" baseline="0" dirty="0" smtClean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 smtClean="0"/>
              <a:t>"Результаты проекта". </a:t>
            </a:r>
          </a:p>
          <a:p>
            <a:r>
              <a:rPr lang="ru-RU" dirty="0" smtClean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 smtClean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 smtClean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 smtClean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1. Разработан</a:t>
            </a:r>
            <a:r>
              <a:rPr lang="ru-RU" baseline="0" dirty="0" smtClean="0"/>
              <a:t> механизм управления кадровым потенциалом, включающий 5 компонентов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Разработана</a:t>
            </a:r>
            <a:r>
              <a:rPr lang="ru-RU" baseline="0" dirty="0" smtClean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Обустроена зона для проведения мероприятий с кадровым</a:t>
            </a:r>
            <a:r>
              <a:rPr lang="ru-RU" baseline="0" dirty="0" smtClean="0"/>
              <a:t> резервом</a:t>
            </a:r>
            <a:r>
              <a:rPr lang="ru-RU" dirty="0" smtClean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…..</a:t>
            </a:r>
          </a:p>
          <a:p>
            <a:r>
              <a:rPr lang="ru-RU" dirty="0" smtClean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 smtClean="0"/>
              <a:t> реализующая не менее </a:t>
            </a:r>
            <a:r>
              <a:rPr lang="ru-RU" dirty="0" smtClean="0"/>
              <a:t> 7</a:t>
            </a:r>
            <a:r>
              <a:rPr lang="ru-RU" baseline="0" dirty="0" smtClean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 smtClean="0"/>
              <a:t>…..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 smtClean="0"/>
              <a:t>"Цель проекта"</a:t>
            </a:r>
          </a:p>
          <a:p>
            <a:r>
              <a:rPr lang="ru-RU" dirty="0" smtClean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 smtClean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 smtClean="0"/>
              <a:t>Пример: обеспечить</a:t>
            </a:r>
            <a:r>
              <a:rPr lang="ru-RU" baseline="0" dirty="0" smtClean="0"/>
              <a:t> оценку и развитие </a:t>
            </a:r>
            <a:r>
              <a:rPr lang="ru-RU" dirty="0" smtClean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 smtClean="0"/>
          </a:p>
          <a:p>
            <a:r>
              <a:rPr lang="ru-RU" dirty="0" smtClean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 smtClean="0"/>
              <a:t>"Показатели проекта и их значения по годам"</a:t>
            </a:r>
          </a:p>
          <a:p>
            <a:r>
              <a:rPr lang="ru-RU" dirty="0" smtClean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 smtClean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 smtClean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 smtClean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 smtClean="0"/>
              <a:t>Не рекомендуется использовать показатели с нулевым базовым значением.</a:t>
            </a:r>
          </a:p>
          <a:p>
            <a:r>
              <a:rPr lang="ru-RU" dirty="0" smtClean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 smtClean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</a:t>
            </a:r>
            <a:r>
              <a:rPr lang="ru-RU" baseline="0" dirty="0" smtClean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 smtClean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 сотрудников организации СПО,</a:t>
            </a:r>
            <a:r>
              <a:rPr lang="ru-RU" baseline="0" dirty="0" smtClean="0"/>
              <a:t> вошедших в кадровый резерв </a:t>
            </a:r>
            <a:endParaRPr lang="ru-RU" dirty="0" smtClean="0"/>
          </a:p>
          <a:p>
            <a:r>
              <a:rPr lang="ru-RU" dirty="0" smtClean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Охват сотрудников организации СПО мероприятиями,</a:t>
            </a:r>
            <a:r>
              <a:rPr lang="ru-RU" baseline="0" dirty="0" smtClean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 smtClean="0"/>
              <a:t>"Результаты проекта". </a:t>
            </a:r>
          </a:p>
          <a:p>
            <a:r>
              <a:rPr lang="ru-RU" dirty="0" smtClean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 smtClean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 smtClean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 smtClean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1. Разработан</a:t>
            </a:r>
            <a:r>
              <a:rPr lang="ru-RU" baseline="0" dirty="0" smtClean="0"/>
              <a:t> механизм управления кадровым потенциалом, включающий 5 компонентов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Разработана</a:t>
            </a:r>
            <a:r>
              <a:rPr lang="ru-RU" baseline="0" dirty="0" smtClean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Обустроена зона для проведения мероприятий с кадровым</a:t>
            </a:r>
            <a:r>
              <a:rPr lang="ru-RU" baseline="0" dirty="0" smtClean="0"/>
              <a:t> резервом</a:t>
            </a:r>
            <a:r>
              <a:rPr lang="ru-RU" dirty="0" smtClean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…..</a:t>
            </a:r>
          </a:p>
          <a:p>
            <a:r>
              <a:rPr lang="ru-RU" dirty="0" smtClean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 smtClean="0"/>
              <a:t> реализующая не менее </a:t>
            </a:r>
            <a:r>
              <a:rPr lang="ru-RU" dirty="0" smtClean="0"/>
              <a:t> 7</a:t>
            </a:r>
            <a:r>
              <a:rPr lang="ru-RU" baseline="0" dirty="0" smtClean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 smtClean="0"/>
              <a:t>…..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 smtClean="0"/>
              <a:t>"Цель проекта"</a:t>
            </a:r>
          </a:p>
          <a:p>
            <a:r>
              <a:rPr lang="ru-RU" dirty="0" smtClean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 smtClean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 smtClean="0"/>
              <a:t>Пример: обеспечить</a:t>
            </a:r>
            <a:r>
              <a:rPr lang="ru-RU" baseline="0" dirty="0" smtClean="0"/>
              <a:t> оценку и развитие </a:t>
            </a:r>
            <a:r>
              <a:rPr lang="ru-RU" dirty="0" smtClean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 smtClean="0"/>
          </a:p>
          <a:p>
            <a:r>
              <a:rPr lang="ru-RU" dirty="0" smtClean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 smtClean="0"/>
              <a:t>"Показатели проекта и их значения по годам"</a:t>
            </a:r>
          </a:p>
          <a:p>
            <a:r>
              <a:rPr lang="ru-RU" dirty="0" smtClean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 smtClean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 smtClean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 smtClean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 smtClean="0"/>
              <a:t>Не рекомендуется использовать показатели с нулевым базовым значением.</a:t>
            </a:r>
          </a:p>
          <a:p>
            <a:r>
              <a:rPr lang="ru-RU" dirty="0" smtClean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 smtClean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</a:t>
            </a:r>
            <a:r>
              <a:rPr lang="ru-RU" baseline="0" dirty="0" smtClean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 smtClean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 сотрудников организации СПО,</a:t>
            </a:r>
            <a:r>
              <a:rPr lang="ru-RU" baseline="0" dirty="0" smtClean="0"/>
              <a:t> вошедших в кадровый резерв </a:t>
            </a:r>
            <a:endParaRPr lang="ru-RU" dirty="0" smtClean="0"/>
          </a:p>
          <a:p>
            <a:r>
              <a:rPr lang="ru-RU" dirty="0" smtClean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Охват сотрудников организации СПО мероприятиями,</a:t>
            </a:r>
            <a:r>
              <a:rPr lang="ru-RU" baseline="0" dirty="0" smtClean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 smtClean="0"/>
              <a:t>"Результаты проекта". </a:t>
            </a:r>
          </a:p>
          <a:p>
            <a:r>
              <a:rPr lang="ru-RU" dirty="0" smtClean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 smtClean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 smtClean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 smtClean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1. Разработан</a:t>
            </a:r>
            <a:r>
              <a:rPr lang="ru-RU" baseline="0" dirty="0" smtClean="0"/>
              <a:t> механизм управления кадровым потенциалом, включающий 5 компонентов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Разработана</a:t>
            </a:r>
            <a:r>
              <a:rPr lang="ru-RU" baseline="0" dirty="0" smtClean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Обустроена зона для проведения мероприятий с кадровым</a:t>
            </a:r>
            <a:r>
              <a:rPr lang="ru-RU" baseline="0" dirty="0" smtClean="0"/>
              <a:t> резервом</a:t>
            </a:r>
            <a:r>
              <a:rPr lang="ru-RU" dirty="0" smtClean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…..</a:t>
            </a:r>
          </a:p>
          <a:p>
            <a:r>
              <a:rPr lang="ru-RU" dirty="0" smtClean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 smtClean="0"/>
              <a:t> реализующая не менее </a:t>
            </a:r>
            <a:r>
              <a:rPr lang="ru-RU" dirty="0" smtClean="0"/>
              <a:t> 7</a:t>
            </a:r>
            <a:r>
              <a:rPr lang="ru-RU" baseline="0" dirty="0" smtClean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 smtClean="0"/>
              <a:t>…..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Реестр заинтересованных сторон - проектный документ (или его раздел), включающий в себя перечень  людей и организаций, которые могут повлиять на реализацию проекта, либо проект может затронуть их интересы с указанием представителя заинтересованной стороны (ФИО, должность) и ожиданий от реализации проекта, достижения его цели, показателей и результатов</a:t>
            </a:r>
          </a:p>
          <a:p>
            <a:r>
              <a:rPr lang="ru-RU" dirty="0" smtClean="0"/>
              <a:t>В разделе "Реестр заинтересованных сторон" рекомендуется указывать перечень федеральных органов исполнительной власти, органов исполнительной власти субъектов Российской Федерации, муниципальных образований и иных бюджетных и внебюджетных организаций, которые могут повлиять на реализацию проекта, либо проект может затронуть их интересы.</a:t>
            </a:r>
          </a:p>
          <a:p>
            <a:r>
              <a:rPr lang="ru-RU" dirty="0" smtClean="0"/>
              <a:t>Также указывается представитель заинтересованной стороны </a:t>
            </a:r>
            <a:br>
              <a:rPr lang="ru-RU" dirty="0" smtClean="0"/>
            </a:br>
            <a:r>
              <a:rPr lang="ru-RU" dirty="0" smtClean="0"/>
              <a:t>(ФИО, должность) и ожидание от реализации проекта, достижения его цели, показателей и результатов.</a:t>
            </a:r>
          </a:p>
          <a:p>
            <a:r>
              <a:rPr lang="ru-RU" dirty="0" smtClean="0"/>
              <a:t>В случае если в проекте в качестве заинтересованных сторон выступают все субъекты Российской Федерации, в таблице рекомендуется делать одну соответствующую запись.</a:t>
            </a:r>
          </a:p>
          <a:p>
            <a:r>
              <a:rPr lang="ru-RU" dirty="0" smtClean="0"/>
              <a:t>Формирование реестра заинтересованных сторон и их ожиданий от реализации проекта позволяет выявить риски проекта, уточнить перечень результатов проекта, определить исполнителей и соисполнителей мероприятий проекта.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Пример ожидания:</a:t>
            </a:r>
          </a:p>
          <a:p>
            <a:r>
              <a:rPr lang="ru-RU" dirty="0" smtClean="0"/>
              <a:t>- Повышения качества образовательных услуг;</a:t>
            </a:r>
          </a:p>
          <a:p>
            <a:r>
              <a:rPr lang="ru-RU" dirty="0" smtClean="0"/>
              <a:t>- Снижение уровня преступности в среде учащихся СПО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1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 smtClean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 smtClean="0"/>
              <a:t> цветом</a:t>
            </a:r>
            <a:r>
              <a:rPr lang="ru-RU" dirty="0" smtClean="0"/>
              <a:t>. Общая длительность этапа и всего проекта обозначается темно-зеленым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006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454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Графики и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4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9718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60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541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94706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25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51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200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18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840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471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238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39744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666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36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4048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737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56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32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561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293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3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822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87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620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4529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006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941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Примеры иконок,</a:t>
            </a:r>
            <a:br>
              <a:rPr lang="ru-RU" dirty="0" smtClean="0"/>
            </a:br>
            <a:r>
              <a:rPr lang="ru-RU" dirty="0" smtClean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45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003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2473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780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8143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755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053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734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36413762"/>
              </p:ext>
            </p:extLst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523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042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1719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784085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20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702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28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581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0248" y="4513094"/>
            <a:ext cx="5345907" cy="353862"/>
          </a:xfrm>
          <a:prstGeom prst="rect">
            <a:avLst/>
          </a:prstGeom>
        </p:spPr>
        <p:txBody>
          <a:bodyPr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9" name="image3.png" descr="\\192.168.250.49\h\УЧЕБНЫЙ  ОТДЕЛ\Бритарева АД\banner_MinObr-tr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5871" y="292141"/>
            <a:ext cx="2729569" cy="850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 descr="\\192.168.250.49\h\УЧЕБНЫЙ  ОТДЕЛ\Бритарева АД\ЛОГОТИПЫ\лого ГИНФО в векторе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415939" y="291510"/>
            <a:ext cx="1857389" cy="69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Даша\Desktop\!!!\ФК ГИНФО (2)\логотпы\png\кадровое обеспечен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465" y="158242"/>
            <a:ext cx="1506690" cy="9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3"/>
          <p:cNvSpPr>
            <a:spLocks noGrp="1"/>
          </p:cNvSpPr>
          <p:nvPr>
            <p:ph type="title" idx="4294967295"/>
          </p:nvPr>
        </p:nvSpPr>
        <p:spPr>
          <a:xfrm>
            <a:off x="567300" y="1428108"/>
            <a:ext cx="9577387" cy="842481"/>
          </a:xfrm>
          <a:prstGeom prst="rect">
            <a:avLst/>
          </a:prstGeom>
        </p:spPr>
        <p:txBody>
          <a:bodyPr>
            <a:normAutofit/>
          </a:bodyPr>
          <a:lstStyle>
            <a:lvl1pPr defTabSz="630936">
              <a:spcBef>
                <a:spcPts val="200"/>
              </a:spcBef>
              <a:defRPr sz="1104">
                <a:solidFill>
                  <a:srgbClr val="000000"/>
                </a:solidFill>
              </a:defRPr>
            </a:lvl1pPr>
          </a:lstStyle>
          <a:p>
            <a:r>
              <a:rPr lang="ru-RU" sz="1300" dirty="0"/>
              <a:t>Дополнительная профессиональная программа профессиональной переподготовки руководителей </a:t>
            </a:r>
            <a:r>
              <a:rPr lang="ru-RU" sz="1300" dirty="0" smtClean="0"/>
              <a:t>и </a:t>
            </a:r>
            <a:r>
              <a:rPr lang="ru-RU" sz="1300" dirty="0"/>
              <a:t>управленческих команд профессиональных образовательных организаций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«</a:t>
            </a:r>
            <a:r>
              <a:rPr lang="ru-RU" sz="1300" dirty="0"/>
              <a:t>Управление кадровым потенциалом профессиональной образовательной организации» </a:t>
            </a:r>
            <a:endParaRPr sz="1300" dirty="0"/>
          </a:p>
        </p:txBody>
      </p:sp>
      <p:sp>
        <p:nvSpPr>
          <p:cNvPr id="14" name="Shape 121"/>
          <p:cNvSpPr/>
          <p:nvPr/>
        </p:nvSpPr>
        <p:spPr>
          <a:xfrm>
            <a:off x="1252781" y="3153617"/>
            <a:ext cx="8215371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/>
            </a:pPr>
            <a:r>
              <a:rPr lang="ru-RU" dirty="0" smtClean="0"/>
              <a:t>Выпускной проект </a:t>
            </a:r>
          </a:p>
          <a:p>
            <a:pPr algn="ctr">
              <a:defRPr sz="2400"/>
            </a:pPr>
            <a:r>
              <a:rPr lang="ru-RU" sz="1400" dirty="0" smtClean="0"/>
              <a:t>Государственного профессионального образовательного учреждения</a:t>
            </a:r>
          </a:p>
          <a:p>
            <a:pPr algn="ctr">
              <a:defRPr sz="2400"/>
            </a:pPr>
            <a:r>
              <a:rPr lang="ru-RU" sz="1400" dirty="0" smtClean="0"/>
              <a:t>«Профессионального колледжа г. Новокузнецка»</a:t>
            </a:r>
          </a:p>
          <a:p>
            <a:pPr lvl="0" algn="ctr" defTabSz="1007943">
              <a:defRPr/>
            </a:pPr>
            <a:r>
              <a:rPr lang="ru-RU" sz="2000" dirty="0" smtClean="0"/>
              <a:t>Разработка механизма кадрового обеспечения РУМЦ (по направлению «Информатика») на основе сетевой лаборатории профессионального роста Кемеровской области</a:t>
            </a:r>
          </a:p>
          <a:p>
            <a:pPr algn="ctr">
              <a:defRPr sz="2400"/>
            </a:pPr>
            <a:endParaRPr sz="1400" dirty="0"/>
          </a:p>
        </p:txBody>
      </p:sp>
      <p:sp>
        <p:nvSpPr>
          <p:cNvPr id="15" name="Shape 176"/>
          <p:cNvSpPr/>
          <p:nvPr/>
        </p:nvSpPr>
        <p:spPr>
          <a:xfrm>
            <a:off x="5173776" y="5066693"/>
            <a:ext cx="483325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/>
              <a:t>Участники </a:t>
            </a:r>
            <a:r>
              <a:rPr dirty="0" err="1"/>
              <a:t>команды</a:t>
            </a:r>
            <a:r>
              <a:rPr dirty="0"/>
              <a:t>:</a:t>
            </a:r>
          </a:p>
          <a:p>
            <a:r>
              <a:rPr dirty="0" smtClean="0"/>
              <a:t>ФИО</a:t>
            </a:r>
            <a:r>
              <a:rPr lang="ru-RU" dirty="0" smtClean="0"/>
              <a:t> </a:t>
            </a:r>
            <a:r>
              <a:rPr lang="ru-RU" u="sng" dirty="0" err="1" smtClean="0"/>
              <a:t>Кучерявенко</a:t>
            </a:r>
            <a:r>
              <a:rPr lang="ru-RU" u="sng" dirty="0" smtClean="0"/>
              <a:t> Т.А.           </a:t>
            </a:r>
            <a:r>
              <a:rPr lang="ru-RU" dirty="0" smtClean="0"/>
              <a:t> </a:t>
            </a:r>
            <a:r>
              <a:rPr lang="ru-RU" dirty="0" err="1" smtClean="0"/>
              <a:t>подпись__________</a:t>
            </a:r>
            <a:endParaRPr lang="en-US" dirty="0" smtClean="0"/>
          </a:p>
          <a:p>
            <a:r>
              <a:rPr lang="ru-RU" dirty="0" smtClean="0"/>
              <a:t>ФИО </a:t>
            </a:r>
            <a:r>
              <a:rPr lang="ru-RU" u="sng" dirty="0" err="1" smtClean="0"/>
              <a:t>Барышева</a:t>
            </a:r>
            <a:r>
              <a:rPr lang="ru-RU" u="sng" dirty="0" smtClean="0"/>
              <a:t> А.В.                </a:t>
            </a:r>
            <a:r>
              <a:rPr lang="ru-RU" u="sng" dirty="0" err="1" smtClean="0"/>
              <a:t>подпись__________</a:t>
            </a:r>
            <a:endParaRPr dirty="0" smtClean="0"/>
          </a:p>
          <a:p>
            <a:endParaRPr dirty="0"/>
          </a:p>
        </p:txBody>
      </p:sp>
      <p:sp>
        <p:nvSpPr>
          <p:cNvPr id="16" name="Shape 176"/>
          <p:cNvSpPr/>
          <p:nvPr/>
        </p:nvSpPr>
        <p:spPr>
          <a:xfrm>
            <a:off x="4668209" y="6785601"/>
            <a:ext cx="35281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 smtClean="0"/>
              <a:t>Москва, 2018</a:t>
            </a:r>
          </a:p>
          <a:p>
            <a:endParaRPr lang="ru-RU" dirty="0" smtClean="0"/>
          </a:p>
          <a:p>
            <a:endParaRPr dirty="0"/>
          </a:p>
        </p:txBody>
      </p:sp>
      <p:sp>
        <p:nvSpPr>
          <p:cNvPr id="19" name="Shape 176"/>
          <p:cNvSpPr/>
          <p:nvPr/>
        </p:nvSpPr>
        <p:spPr>
          <a:xfrm>
            <a:off x="80012" y="6796727"/>
            <a:ext cx="101386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 smtClean="0"/>
          </a:p>
          <a:p>
            <a:endParaRPr dirty="0"/>
          </a:p>
        </p:txBody>
      </p:sp>
      <p:sp>
        <p:nvSpPr>
          <p:cNvPr id="20" name="Shape 125"/>
          <p:cNvSpPr/>
          <p:nvPr/>
        </p:nvSpPr>
        <p:spPr>
          <a:xfrm>
            <a:off x="1206843" y="1282599"/>
            <a:ext cx="8643998" cy="7143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07601" y="2188396"/>
            <a:ext cx="571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«Проект допущен к</a:t>
            </a:r>
            <a:r>
              <a:rPr lang="en-US" dirty="0"/>
              <a:t> </a:t>
            </a:r>
            <a:r>
              <a:rPr lang="ru-RU" dirty="0" smtClean="0"/>
              <a:t>итоговой аттестации»</a:t>
            </a:r>
          </a:p>
          <a:p>
            <a:pPr algn="ctr"/>
            <a:r>
              <a:rPr lang="ru-RU" dirty="0" smtClean="0"/>
              <a:t>Руководитель Программы</a:t>
            </a:r>
          </a:p>
          <a:p>
            <a:pPr algn="ctr"/>
            <a:r>
              <a:rPr lang="ru-RU" dirty="0" smtClean="0"/>
              <a:t>Мельниченко Л.Н. ________________</a:t>
            </a:r>
            <a:endParaRPr lang="ru-RU" dirty="0"/>
          </a:p>
        </p:txBody>
      </p:sp>
      <p:sp>
        <p:nvSpPr>
          <p:cNvPr id="17" name="Shape 176"/>
          <p:cNvSpPr/>
          <p:nvPr/>
        </p:nvSpPr>
        <p:spPr>
          <a:xfrm>
            <a:off x="332509" y="5087392"/>
            <a:ext cx="465322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 smtClean="0"/>
              <a:t>Модератор:</a:t>
            </a:r>
          </a:p>
          <a:p>
            <a:r>
              <a:rPr lang="ru-RU" dirty="0" smtClean="0"/>
              <a:t>ФИО </a:t>
            </a:r>
            <a:r>
              <a:rPr lang="ru-RU" u="sng" dirty="0" smtClean="0"/>
              <a:t>Мануйлова </a:t>
            </a:r>
            <a:r>
              <a:rPr lang="ru-RU" u="sng" dirty="0" err="1" smtClean="0"/>
              <a:t>В.В.___</a:t>
            </a:r>
            <a:r>
              <a:rPr lang="ru-RU" dirty="0" err="1" smtClean="0"/>
              <a:t>подпись___________</a:t>
            </a:r>
            <a:endParaRPr lang="ru-RU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054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885983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dirty="0" smtClean="0"/>
              <a:t>Маркетинговый план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8871" y="986685"/>
          <a:ext cx="9622630" cy="528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409"/>
                <a:gridCol w="1767840"/>
                <a:gridCol w="1524000"/>
                <a:gridCol w="1493520"/>
                <a:gridCol w="1561861"/>
              </a:tblGrid>
              <a:tr h="5629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Исполнитель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Бюджет мероприятия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Примечания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 anchor="ctr">
                    <a:solidFill>
                      <a:schemeClr val="accent2"/>
                    </a:solidFill>
                  </a:tcPr>
                </a:tc>
              </a:tr>
              <a:tr h="5629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1.Разработка логотипа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слогана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Сотрудники лаборатории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 2018г.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30.000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2. Отбор информации для рекламы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Сотрудники лаборатории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 2018г.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30.000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3. Разработка рекламных материалов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Сотрудники лаборатории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 2018г.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50.000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9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4.Размещение рекламной информации на сайте ГПОУ ПК г. Новокузнецка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Техник-программист сетевой лаборатории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Весь период работы проекта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10.000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9247">
                <a:tc>
                  <a:txBody>
                    <a:bodyPr/>
                    <a:lstStyle/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5.Размещение информации в средствах массовой информации(СМИ, телевидение)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Руководитель проекта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Весь период работы проекта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9247">
                <a:tc>
                  <a:txBody>
                    <a:bodyPr/>
                    <a:lstStyle/>
                    <a:p>
                      <a:pPr algn="l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6.Адресная рассылка писем в 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КО и ПОО СПО КО.</a:t>
                      </a:r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Руководитель проекта</a:t>
                      </a:r>
                      <a:endParaRPr lang="ru-RU" sz="15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Апрель 2018</a:t>
                      </a:r>
                      <a:endParaRPr lang="ru-RU" sz="15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2.000</a:t>
                      </a:r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06918" marR="106918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372979" y="659462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3060" y="412621"/>
            <a:ext cx="7675819" cy="4730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4085885"/>
              </p:ext>
            </p:extLst>
          </p:nvPr>
        </p:nvGraphicFramePr>
        <p:xfrm>
          <a:off x="397557" y="975993"/>
          <a:ext cx="10155594" cy="50010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5858">
                  <a:extLst>
                    <a:ext uri="{9D8B030D-6E8A-4147-A177-3AD203B41FA5}">
                      <a16:colId xmlns:a16="http://schemas.microsoft.com/office/drawing/2014/main" xmlns="" val="715649980"/>
                    </a:ext>
                  </a:extLst>
                </a:gridCol>
                <a:gridCol w="804274">
                  <a:extLst>
                    <a:ext uri="{9D8B030D-6E8A-4147-A177-3AD203B41FA5}">
                      <a16:colId xmlns:a16="http://schemas.microsoft.com/office/drawing/2014/main" xmlns="" val="3798094887"/>
                    </a:ext>
                  </a:extLst>
                </a:gridCol>
                <a:gridCol w="944555">
                  <a:extLst>
                    <a:ext uri="{9D8B030D-6E8A-4147-A177-3AD203B41FA5}">
                      <a16:colId xmlns:a16="http://schemas.microsoft.com/office/drawing/2014/main" xmlns="" val="3164720953"/>
                    </a:ext>
                  </a:extLst>
                </a:gridCol>
                <a:gridCol w="1087409">
                  <a:extLst>
                    <a:ext uri="{9D8B030D-6E8A-4147-A177-3AD203B41FA5}">
                      <a16:colId xmlns:a16="http://schemas.microsoft.com/office/drawing/2014/main" xmlns="" val="3227094342"/>
                    </a:ext>
                  </a:extLst>
                </a:gridCol>
                <a:gridCol w="1129023">
                  <a:extLst>
                    <a:ext uri="{9D8B030D-6E8A-4147-A177-3AD203B41FA5}">
                      <a16:colId xmlns:a16="http://schemas.microsoft.com/office/drawing/2014/main" xmlns="" val="2257774191"/>
                    </a:ext>
                  </a:extLst>
                </a:gridCol>
                <a:gridCol w="1482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9345">
                  <a:extLst>
                    <a:ext uri="{9D8B030D-6E8A-4147-A177-3AD203B41FA5}">
                      <a16:colId xmlns:a16="http://schemas.microsoft.com/office/drawing/2014/main" xmlns="" val="3159732909"/>
                    </a:ext>
                  </a:extLst>
                </a:gridCol>
                <a:gridCol w="11327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3635"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(документ, подтверждающий выполнения контрольных событий)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945511"/>
                  </a:ext>
                </a:extLst>
              </a:tr>
              <a:tr h="1067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Функциональный заказчик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ПОО СПО в Кемеровской области (обучающие по направлению «Информатика») 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Сотрудники сетевой лаборатории РУМЦ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89023"/>
                  </a:ext>
                </a:extLst>
              </a:tr>
              <a:tr h="689610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Приказ о создании РУМЦ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(по направлению «Информатика») в Кемеровской области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457461"/>
                  </a:ext>
                </a:extLst>
              </a:tr>
              <a:tr h="67348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Приказ о создании рабочей группы проектного офиса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Информационные письма  с регламентом взаимодействия сетевой лаборатории с ПОО СПО Кемеровской области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Номенклатура дел сетевой лаборатории профессионального роста РУМЦ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950793"/>
              </p:ext>
            </p:extLst>
          </p:nvPr>
        </p:nvGraphicFramePr>
        <p:xfrm>
          <a:off x="397555" y="5963478"/>
          <a:ext cx="9566786" cy="59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48">
                  <a:extLst>
                    <a:ext uri="{9D8B030D-6E8A-4147-A177-3AD203B41FA5}">
                      <a16:colId xmlns:a16="http://schemas.microsoft.com/office/drawing/2014/main" xmlns="" val="4056503682"/>
                    </a:ext>
                  </a:extLst>
                </a:gridCol>
                <a:gridCol w="1095068">
                  <a:extLst>
                    <a:ext uri="{9D8B030D-6E8A-4147-A177-3AD203B41FA5}">
                      <a16:colId xmlns:a16="http://schemas.microsoft.com/office/drawing/2014/main" xmlns="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:a16="http://schemas.microsoft.com/office/drawing/2014/main" xmlns="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:a16="http://schemas.microsoft.com/office/drawing/2014/main" xmlns="" val="1854983432"/>
                    </a:ext>
                  </a:extLst>
                </a:gridCol>
                <a:gridCol w="1298009">
                  <a:extLst>
                    <a:ext uri="{9D8B030D-6E8A-4147-A177-3AD203B41FA5}">
                      <a16:colId xmlns:a16="http://schemas.microsoft.com/office/drawing/2014/main" xmlns="" val="2375074605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xmlns="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:a16="http://schemas.microsoft.com/office/drawing/2014/main" xmlns="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:a16="http://schemas.microsoft.com/office/drawing/2014/main" xmlns="" val="3421832515"/>
                    </a:ext>
                  </a:extLst>
                </a:gridCol>
              </a:tblGrid>
              <a:tr h="40054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7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Участвующий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достижении результата 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8185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392" y="709120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710901"/>
            <a:ext cx="10010274" cy="8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07772" y="185352"/>
            <a:ext cx="7458161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Реестр рисков и возможностей проекта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6737501"/>
              </p:ext>
            </p:extLst>
          </p:nvPr>
        </p:nvGraphicFramePr>
        <p:xfrm>
          <a:off x="712098" y="1146306"/>
          <a:ext cx="9448002" cy="3910828"/>
        </p:xfrm>
        <a:graphic>
          <a:graphicData uri="http://schemas.openxmlformats.org/drawingml/2006/table">
            <a:tbl>
              <a:tblPr firstRow="1" firstCol="1" bandRow="1"/>
              <a:tblGrid>
                <a:gridCol w="540135">
                  <a:extLst>
                    <a:ext uri="{9D8B030D-6E8A-4147-A177-3AD203B41FA5}">
                      <a16:colId xmlns:a16="http://schemas.microsoft.com/office/drawing/2014/main" xmlns="" val="1275925445"/>
                    </a:ext>
                  </a:extLst>
                </a:gridCol>
                <a:gridCol w="4247409">
                  <a:extLst>
                    <a:ext uri="{9D8B030D-6E8A-4147-A177-3AD203B41FA5}">
                      <a16:colId xmlns:a16="http://schemas.microsoft.com/office/drawing/2014/main" xmlns="" val="123190958"/>
                    </a:ext>
                  </a:extLst>
                </a:gridCol>
                <a:gridCol w="4660458">
                  <a:extLst>
                    <a:ext uri="{9D8B030D-6E8A-4147-A177-3AD203B41FA5}">
                      <a16:colId xmlns:a16="http://schemas.microsoft.com/office/drawing/2014/main" xmlns="" val="1236641119"/>
                    </a:ext>
                  </a:extLst>
                </a:gridCol>
              </a:tblGrid>
              <a:tr h="77733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риска/возможности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по предупреждению </a:t>
                      </a: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риска/ 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777030"/>
                  </a:ext>
                </a:extLst>
              </a:tr>
              <a:tr h="6906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Сокращение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запланированных федеральных, региональных, средств на реализацию мероприятий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руководящих и педагогических работников системы СПО по вопросам инклюзивного образования в РУМЦ на коммерческой основе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5371526"/>
                  </a:ext>
                </a:extLst>
              </a:tr>
              <a:tr h="7133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Calibri" pitchFamily="34" charset="0"/>
                        </a:rPr>
                        <a:t>Неготовность  ПОО  СПО Кемеровской области к сетевому взаимодействию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Calibri" pitchFamily="34" charset="0"/>
                        </a:rPr>
                        <a:t> Создание механизмов мотивации  для работников профессионального образования, реализующих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Calibri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Calibri" pitchFamily="34" charset="0"/>
                        </a:rPr>
                        <a:t>инклюзивной практики (эффективный контракт).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8934880"/>
                  </a:ext>
                </a:extLst>
              </a:tr>
              <a:tr h="7133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itchFamily="34" charset="0"/>
                        </a:rPr>
                        <a:t>Отток преподавательских кадров из сетевой лаборатории профессионального роста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Calibri" pitchFamily="34" charset="0"/>
                        </a:rPr>
                        <a:t> Создание механизмов мотивации  для сотрудников сетевой лаборатории (эффективные контракты)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3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itchFamily="34" charset="0"/>
                        </a:rPr>
                        <a:t>Смена вышестоящего руководства – отсутствие поддержки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itchFamily="34" charset="0"/>
                        </a:rPr>
                        <a:t>Обоснование значимости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itchFamily="34" charset="0"/>
                        </a:rPr>
                        <a:t> проекта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0111" y="7027069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259492" y="243660"/>
            <a:ext cx="8720138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Коммуникационная модель проекта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346365"/>
              </p:ext>
            </p:extLst>
          </p:nvPr>
        </p:nvGraphicFramePr>
        <p:xfrm>
          <a:off x="801550" y="1235756"/>
          <a:ext cx="9505950" cy="548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7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2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4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0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028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5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передается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передает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Кому передается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передает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передается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 создании РУМЦ (по направлению  «Информатика») и сетевой лаборатории профессионального роста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Функциональный заказчик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ПОО СПО Кемеровской области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Февраль 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Электронной почтой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 организации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сетевого взаимодействия ПОО Кемеровской обл., обучающих студентов по направлению  «Информатика»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Куратор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ПОО СПО Кемеровской области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Февраль 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совещании директоров ПОО СПО Кемеровской области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 ходе проектной деятельности по созданию </a:t>
                      </a:r>
                      <a:r>
                        <a:rPr lang="ru-RU" sz="1600" dirty="0" smtClean="0"/>
                        <a:t>механизма кадрового обеспечения РУМЦ (по направлению «Информатика») на основе сетевой лаборатории профессионального роста Кемеровской области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Куратору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Февраль, март 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Устный отчет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400" y="7063261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72660" y="6791332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1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10157255" cy="828675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latin typeface="+mn-lt"/>
              </a:rPr>
              <a:t>Модель функционирования результатов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79" t="81117" r="15684" b="11784"/>
          <a:stretch/>
        </p:blipFill>
        <p:spPr bwMode="auto">
          <a:xfrm>
            <a:off x="163233" y="6762750"/>
            <a:ext cx="10010274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6364" y="1419224"/>
            <a:ext cx="580029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/>
              <a:t>РУМЦ Кемеровской области заключает с профессиональными образовательными организациями, обучающими студентов специальностям по направлению «Информатика», договоры о сетевом взаимодействии. Сотрудники сетевой лаборатории профессионального роста, созданной в РУМЦ, разрабатывают программы повышения квалификации, стажировок по вопросам инклюзивного профессионального образования по  направлению «Информатика» и учебно-методические материалы к ним, формируя сетевой банк. Разработка и формирование сетевого банка осуществляется с помощью электронного учебного </a:t>
            </a:r>
            <a:r>
              <a:rPr lang="ru-RU" sz="1600" dirty="0" err="1" smtClean="0"/>
              <a:t>контента</a:t>
            </a:r>
            <a:r>
              <a:rPr lang="ru-RU" sz="1600" dirty="0" smtClean="0"/>
              <a:t> на информационно-технологической платформе электронного обучения. </a:t>
            </a:r>
          </a:p>
          <a:p>
            <a:pPr indent="457200" algn="just"/>
            <a:r>
              <a:rPr lang="ru-RU" sz="1600" dirty="0" smtClean="0"/>
              <a:t>Облачная система будет закуплена на средства субсидии из федерального бюджета бюджетам субъектов РФ для создания РУМЦ по направлению «Информатика» в Кемеровской области в августе 2018 г. </a:t>
            </a:r>
          </a:p>
          <a:p>
            <a:pPr indent="457200" algn="just"/>
            <a:r>
              <a:rPr lang="ru-RU" sz="1600" dirty="0" smtClean="0"/>
              <a:t>Специальная система повышения квалификации на информационно-технологической платформе позволяет проводить очное и дистанционное повышение квалификации сотрудников ПОО Кемеровской области. </a:t>
            </a:r>
          </a:p>
          <a:p>
            <a:pPr algn="just"/>
            <a:r>
              <a:rPr lang="ru-RU" sz="1600" dirty="0" smtClean="0"/>
              <a:t>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 descr="C:\Users\Валентина Григорьвна\Desktop\ПРОЭКТ МОСКВА\16.02.2018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473" y="1970689"/>
            <a:ext cx="4009935" cy="2900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76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38" t="81682" r="51556" b="11768"/>
          <a:stretch/>
        </p:blipFill>
        <p:spPr bwMode="auto">
          <a:xfrm>
            <a:off x="4437226" y="6836470"/>
            <a:ext cx="1453079" cy="5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7" t="81682" r="61148" b="11768"/>
          <a:stretch/>
        </p:blipFill>
        <p:spPr bwMode="auto">
          <a:xfrm>
            <a:off x="8622984" y="6815577"/>
            <a:ext cx="1699368" cy="64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4848349"/>
              </p:ext>
            </p:extLst>
          </p:nvPr>
        </p:nvGraphicFramePr>
        <p:xfrm>
          <a:off x="213624" y="2115586"/>
          <a:ext cx="10311939" cy="159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0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1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4288"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Наименование проекта (полное):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Разработка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механизма кадрового обеспечения РУМЦ по направлению «Информатика» на основе сетевой лаборатории профессионального роста (Кемеровская область)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552">
                <a:tc>
                  <a:txBody>
                    <a:bodyPr/>
                    <a:lstStyle/>
                    <a:p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Наименование проекта (сокращенное):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Кадры для СПО РУМЦ «Информатика»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145739"/>
              </p:ext>
            </p:extLst>
          </p:nvPr>
        </p:nvGraphicFramePr>
        <p:xfrm>
          <a:off x="216125" y="3925564"/>
          <a:ext cx="10327177" cy="2750409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640794">
                  <a:extLst>
                    <a:ext uri="{9D8B030D-6E8A-4147-A177-3AD203B41FA5}">
                      <a16:colId xmlns:a16="http://schemas.microsoft.com/office/drawing/2014/main" xmlns="" val="1973703757"/>
                    </a:ext>
                  </a:extLst>
                </a:gridCol>
                <a:gridCol w="5564230">
                  <a:extLst>
                    <a:ext uri="{9D8B030D-6E8A-4147-A177-3AD203B41FA5}">
                      <a16:colId xmlns:a16="http://schemas.microsoft.com/office/drawing/2014/main" xmlns="" val="119063058"/>
                    </a:ext>
                  </a:extLst>
                </a:gridCol>
                <a:gridCol w="2122153">
                  <a:extLst>
                    <a:ext uri="{9D8B030D-6E8A-4147-A177-3AD203B41FA5}">
                      <a16:colId xmlns:a16="http://schemas.microsoft.com/office/drawing/2014/main" xmlns="" val="2923494648"/>
                    </a:ext>
                  </a:extLst>
                </a:gridCol>
              </a:tblGrid>
              <a:tr h="575778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indent="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29.01.2018-28.01.2020</a:t>
                      </a:r>
                      <a:endParaRPr lang="ru-RU" sz="16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725505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ФИО, должность</a:t>
                      </a:r>
                      <a:endParaRPr lang="ru-RU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УТВЕРЖДАЮ:</a:t>
                      </a:r>
                      <a:endParaRPr lang="ru-RU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360854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Кучерявенко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Тамара Александровна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директор ГПОУ «Профессиональный колледж г. Новокузнецка»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3251668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Функциональный заказчик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Чепкасов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Артур  Владимирович, начальник Департамента образования и науки Кемеровской области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323597"/>
                  </a:ext>
                </a:extLst>
              </a:tr>
              <a:tr h="469911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Барышева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Анжелика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Викторовна, руководитель структурного подразделения инклюзивного образования ГПОУ «Профессиональный колледж г. Новокузнецка»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851737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031684"/>
              </p:ext>
            </p:extLst>
          </p:nvPr>
        </p:nvGraphicFramePr>
        <p:xfrm>
          <a:off x="7537115" y="742901"/>
          <a:ext cx="2912755" cy="99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755">
                  <a:extLst>
                    <a:ext uri="{9D8B030D-6E8A-4147-A177-3AD203B41FA5}">
                      <a16:colId xmlns:a16="http://schemas.microsoft.com/office/drawing/2014/main" xmlns="" val="3269643181"/>
                    </a:ext>
                  </a:extLst>
                </a:gridCol>
              </a:tblGrid>
              <a:tr h="7809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>
                          <a:solidFill>
                            <a:schemeClr val="tx1"/>
                          </a:solidFill>
                          <a:effectLst/>
                        </a:rPr>
                        <a:t>УТВЕРЖДЕН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 smtClean="0">
                          <a:solidFill>
                            <a:schemeClr val="tx1"/>
                          </a:solidFill>
                          <a:effectLst/>
                        </a:rPr>
                        <a:t>Директор организации</a:t>
                      </a:r>
                      <a:endParaRPr lang="ru-RU" sz="105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_____________________________ФИО</a:t>
                      </a:r>
                      <a:endParaRPr lang="ru-RU" sz="105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>
                          <a:solidFill>
                            <a:schemeClr val="tx1"/>
                          </a:solidFill>
                          <a:effectLst/>
                        </a:rPr>
                        <a:t>__________________________ </a:t>
                      </a:r>
                      <a:r>
                        <a:rPr lang="ru-RU" sz="1050" kern="150" dirty="0" smtClean="0">
                          <a:solidFill>
                            <a:schemeClr val="tx1"/>
                          </a:solidFill>
                          <a:effectLst/>
                        </a:rPr>
                        <a:t>2018 г.</a:t>
                      </a:r>
                      <a:endParaRPr lang="ru-RU" sz="105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136263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73550" y="705237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image3.png" descr="\\192.168.250.49\h\УЧЕБНЫЙ  ОТДЕЛ\Бритарева АД\banner_MinObr-tr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2252" y="6913153"/>
            <a:ext cx="1655477" cy="5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68" y="272922"/>
            <a:ext cx="807733" cy="807733"/>
          </a:xfrm>
          <a:prstGeom prst="rect">
            <a:avLst/>
          </a:prstGeom>
        </p:spPr>
      </p:pic>
      <p:pic>
        <p:nvPicPr>
          <p:cNvPr id="1026" name="Picture 2" descr="C:\Users\Светлана\Downloads\ЛогоРУМ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38" y="1045957"/>
            <a:ext cx="2342034" cy="91196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42985" y="1461572"/>
            <a:ext cx="343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Готовим профессионалов в Кузбассе!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992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68490"/>
            <a:ext cx="6355606" cy="491319"/>
          </a:xfrm>
        </p:spPr>
        <p:txBody>
          <a:bodyPr>
            <a:noAutofit/>
          </a:bodyPr>
          <a:lstStyle/>
          <a:p>
            <a:pPr algn="l"/>
            <a:r>
              <a:rPr lang="ru-RU" sz="29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9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9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9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9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9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800" b="0" dirty="0" smtClean="0">
                <a:latin typeface="+mn-lt"/>
              </a:rPr>
              <a:t>Предпосылки </a:t>
            </a:r>
            <a:r>
              <a:rPr lang="ru-RU" sz="2800" b="0" dirty="0">
                <a:latin typeface="+mn-lt"/>
              </a:rPr>
              <a:t>реализации </a:t>
            </a:r>
            <a:r>
              <a:rPr lang="ru-RU" sz="2800" b="0" dirty="0" smtClean="0">
                <a:latin typeface="+mn-lt"/>
              </a:rPr>
              <a:t>проекта</a:t>
            </a:r>
            <a:endParaRPr lang="ru-RU" sz="2800" b="0" dirty="0">
              <a:latin typeface="+mn-lt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>
            <a:off x="545102" y="1045544"/>
            <a:ext cx="5647152" cy="5554953"/>
          </a:xfrm>
        </p:spPr>
        <p:txBody>
          <a:bodyPr>
            <a:normAutofit fontScale="32500" lnSpcReduction="20000"/>
          </a:bodyPr>
          <a:lstStyle/>
          <a:p>
            <a:pPr indent="450000" algn="just">
              <a:spcBef>
                <a:spcPts val="0"/>
              </a:spcBef>
            </a:pPr>
            <a:r>
              <a:rPr lang="ru-RU" sz="4900" dirty="0" smtClean="0"/>
              <a:t>Одним из приоритетных направлений современной государственной образовательной политики в России - обеспечение доступной социализации обучающихся вне зависимости от их психофизического состояния, особенностей развития и других отличий. </a:t>
            </a:r>
          </a:p>
          <a:p>
            <a:pPr indent="450000" algn="just">
              <a:spcBef>
                <a:spcPts val="0"/>
              </a:spcBef>
            </a:pPr>
            <a:r>
              <a:rPr lang="ru-RU" sz="4900" dirty="0" smtClean="0"/>
              <a:t>Инклюзия задает новую систему социального уклада, которая предполагает достижение максимального ощущения общности каждого из людей с другими значимыми людьми и обществом в целом. </a:t>
            </a:r>
          </a:p>
          <a:p>
            <a:pPr indent="450000" algn="just">
              <a:spcBef>
                <a:spcPts val="0"/>
              </a:spcBef>
            </a:pPr>
            <a:r>
              <a:rPr lang="ru-RU" sz="4900" dirty="0" smtClean="0"/>
              <a:t>Предполагаемая трансформация структуры занятости Кемеровской области, связанная с изменением её ярко выраженной сырьевой специализации и развитием информационно-коммуникационных и IT-технологий, требует подготовки специалистов информационной направленности.</a:t>
            </a:r>
          </a:p>
          <a:p>
            <a:pPr indent="450000" algn="just">
              <a:spcBef>
                <a:spcPts val="0"/>
              </a:spcBef>
            </a:pPr>
            <a:r>
              <a:rPr lang="ru-RU" sz="4900" dirty="0" smtClean="0"/>
              <a:t>В 2014 году Министерство труда и социальной защиты Российской Федерации утвердило Профессиональные стандарты, а 2 ноября 2015 года список 50-ти наиболее востребованных на рынке труда, новых и перспективных профессий, требующих среднего профессионального образования, среди них специальности по направлению «Информатика». </a:t>
            </a:r>
          </a:p>
          <a:p>
            <a:pPr indent="450000" algn="just">
              <a:spcBef>
                <a:spcPts val="0"/>
              </a:spcBef>
            </a:pPr>
            <a:r>
              <a:rPr lang="ru-RU" sz="4900" dirty="0" smtClean="0"/>
              <a:t>Количество обучающихся инвалидов и лиц с ОВЗ по направлению «Информатика» в Кемеровской области в 2017 году - 95 человек (в ближайшие годы эта цифра, согласно прогнозам, будет расти).</a:t>
            </a:r>
          </a:p>
          <a:p>
            <a:r>
              <a:rPr lang="ru-RU" dirty="0" smtClean="0"/>
              <a:t>		</a:t>
            </a:r>
          </a:p>
          <a:p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56" y="1249252"/>
            <a:ext cx="5345907" cy="738583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02129" y="674281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5072397"/>
              </p:ext>
            </p:extLst>
          </p:nvPr>
        </p:nvGraphicFramePr>
        <p:xfrm>
          <a:off x="6126480" y="301624"/>
          <a:ext cx="4351884" cy="710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73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20722"/>
            <a:ext cx="6355606" cy="518615"/>
          </a:xfrm>
        </p:spPr>
        <p:txBody>
          <a:bodyPr>
            <a:noAutofit/>
          </a:bodyPr>
          <a:lstStyle/>
          <a:p>
            <a:pPr algn="l"/>
            <a:r>
              <a:rPr lang="ru-RU" sz="2800" b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800" b="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800" b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800" b="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800" b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800" b="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800" b="0" dirty="0" smtClean="0">
                <a:latin typeface="+mn-lt"/>
              </a:rPr>
              <a:t>Предпосылки </a:t>
            </a:r>
            <a:r>
              <a:rPr lang="ru-RU" sz="2800" b="0" dirty="0">
                <a:latin typeface="+mn-lt"/>
              </a:rPr>
              <a:t>реализации </a:t>
            </a:r>
            <a:r>
              <a:rPr lang="ru-RU" sz="2800" b="0" dirty="0" smtClean="0">
                <a:latin typeface="+mn-lt"/>
              </a:rPr>
              <a:t>проекта</a:t>
            </a:r>
            <a:endParaRPr lang="ru-RU" sz="2800" b="0" dirty="0">
              <a:latin typeface="+mn-lt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>
            <a:off x="549830" y="1275838"/>
            <a:ext cx="5603817" cy="5201162"/>
          </a:xfrm>
        </p:spPr>
        <p:txBody>
          <a:bodyPr>
            <a:normAutofit fontScale="47500" lnSpcReduction="20000"/>
          </a:bodyPr>
          <a:lstStyle/>
          <a:p>
            <a:pPr indent="450000" algn="just">
              <a:spcBef>
                <a:spcPts val="0"/>
              </a:spcBef>
            </a:pPr>
            <a:r>
              <a:rPr lang="ru-RU" sz="3400" dirty="0" smtClean="0"/>
              <a:t>В настоящее время 16 профессиональных образовательных организаций Кемеровской области обучают студентов специальностям  по направлению «Информатика». </a:t>
            </a:r>
          </a:p>
          <a:p>
            <a:pPr indent="450000" algn="just">
              <a:spcBef>
                <a:spcPts val="0"/>
              </a:spcBef>
            </a:pPr>
            <a:r>
              <a:rPr lang="ru-RU" sz="3400" dirty="0" smtClean="0"/>
              <a:t>Концепция модернизации Российского образования, направленная на  повышение качества образования в целом и качества подготовки специалистов, в частности, требует обновления содержания и методов образовательной деятельности, повышения квалификации  педагогов  этих образовательных организаций как по направлению «Информатика», так и по организации инклюзивного образования. </a:t>
            </a:r>
          </a:p>
          <a:p>
            <a:pPr indent="450000" algn="just">
              <a:spcBef>
                <a:spcPts val="0"/>
              </a:spcBef>
            </a:pPr>
            <a:r>
              <a:rPr lang="ru-RU" sz="3400" dirty="0" smtClean="0"/>
              <a:t>На основании проведенного БПОО по организации инклюзивного профессионального образования в Кемеровской области анкетирования выявлено, что за последние 3 года из 1140 педагогических работников  16-ти ПОО повысили свою квалификацию: в области организации инклюзивного образования  - 110 человек (9,6%); в области  специального образования – 374 человека (32,8%). </a:t>
            </a:r>
          </a:p>
          <a:p>
            <a:pPr indent="450000" algn="just">
              <a:spcBef>
                <a:spcPts val="0"/>
              </a:spcBef>
            </a:pPr>
            <a:r>
              <a:rPr lang="ru-RU" sz="3400" dirty="0" smtClean="0"/>
              <a:t>Поэтому на сегодняшний день проблема повышения квалификации педагогических работников в СПО является одной из самых актуальных. Назрела необходимость в разработке механизма кадрового обеспечения РУМЦ по вопросам инклюзивного образования по направлению «Информатика» на основе организации сетевой лаборатории профессионального роста.</a:t>
            </a:r>
          </a:p>
          <a:p>
            <a:r>
              <a:rPr lang="ru-RU" dirty="0" smtClean="0"/>
              <a:t>		</a:t>
            </a:r>
          </a:p>
          <a:p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56" y="1249252"/>
            <a:ext cx="5345907" cy="738583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02129" y="674281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053658586"/>
              </p:ext>
            </p:extLst>
          </p:nvPr>
        </p:nvGraphicFramePr>
        <p:xfrm>
          <a:off x="6376737" y="457201"/>
          <a:ext cx="4030579" cy="622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73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99493" y="0"/>
            <a:ext cx="5374808" cy="6461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Целеполагание проекта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756883"/>
              </p:ext>
            </p:extLst>
          </p:nvPr>
        </p:nvGraphicFramePr>
        <p:xfrm>
          <a:off x="291424" y="670441"/>
          <a:ext cx="9926003" cy="59941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8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7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45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Формальные основания для инициирования проекта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Приказ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КО № 1140 от 25.06.2014г. «О статусе ресурсного центра на базе профессиональных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образовательных организаций КО».;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Приказ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КО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№609  от 23.03.2016г.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«Об утверждении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 БПОО, обеспечивающей поддержку региональной системы инклюзивного профессионального образования».;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Приказ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КО №2100 от01.12.2016г. «О присвоении статуса региональной ПОО в области «Информационные и коммуникационные технологии»».;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Приказ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КО №698 от 07.04.2017г. «Об утверждении Регионального центра развития движения «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Абилимпикс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»».;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Протокол заседания комиссии по сертификации при национальном центре «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Абилимпикс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»» от 21.04.2017г., г. Москва РГСУ.;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Приказ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КО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№190 от 30.01.2018г. «О создании ресурсного учебно-методического центра»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2845047"/>
                  </a:ext>
                </a:extLst>
              </a:tr>
              <a:tr h="179656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Стратегическая цель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Обеспечить реализацию КОМПЛЕКСНОЙ ПРОГРАММЫ "ДОСТУПНАЯ СРЕДА В КЕМЕРОВСКОЙ ОБЛАСТИ" НА 2016 - 2018 ГОДЫ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Информационно-методическое и кадровое обеспечение системы реабилитации и социальной интеграции инвалидов в Кемеровской области.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Доля специалистов, прошедших обучение по вопросам реабилитации и социальной интеграции инвалидов, среди всех специалистов, занятых в этой сфере в Кемеровской области.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8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Цель проекта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Создание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 РУМЦ Кемеровской области сетевой лаборатории профессионального роста, обеспечивающей  повышение компетентности педагогических кадров в области инклюзивного образования ПОО региона, достигнув увеличение к 2020 году до 80 специалистов.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19795" y="6669742"/>
            <a:ext cx="10010274" cy="85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99493" y="0"/>
            <a:ext cx="5374808" cy="6461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Целеполагание проекта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756883"/>
              </p:ext>
            </p:extLst>
          </p:nvPr>
        </p:nvGraphicFramePr>
        <p:xfrm>
          <a:off x="291424" y="670441"/>
          <a:ext cx="9926003" cy="524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2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0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27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27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 rowSpan="5"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значения</a:t>
                      </a: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433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98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образовательных организаций профессионального образования, курируемых сетевой лабораторией профессионального роста РУМЦ, в которых обеспечены кадровые условия для получения СПО инвалидами и лицами с ограниченными возможностями здоровья, в том числе с использованием дистанционных образовательных технологий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75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программ повышения квалификации по вопросам инклюзивного профессионального образования по направлению «Информатика»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75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руководящих и педагогических работников системы СПО, прошедших повышение квалификации по вопросам инклюзивного образования в сетевой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лаборатории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РУМЦ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19795" y="6746582"/>
            <a:ext cx="10010274" cy="7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99493" y="0"/>
            <a:ext cx="5374808" cy="6461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Целеполагание проекта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8509653"/>
              </p:ext>
            </p:extLst>
          </p:nvPr>
        </p:nvGraphicFramePr>
        <p:xfrm>
          <a:off x="291424" y="670441"/>
          <a:ext cx="10028583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4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4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 Централизация ресурсов (интеллектуальных, информационных,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материально-технических)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 сетевой лаборатории профессионального роста РУМЦ для повышения квалификации руководящих и педагогических работников  профессиональных образовательных организаций Кемеровской области по вопросам инклюзивного профессионального образования (по направлению «Информатика»).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2. Создание сетевого банка учебно-методических материалов (программ повышения квалификации) по вопросам инклюзивного профессионального образования (по направлению «Информатика»),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обеспечение его функционирования и актуализации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с помощью информационно-технологической платформы электронного обучения «Академия –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Медиа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 Обучение руководящих и педагогических работников  профессиональных образовательных организаций Кемеровской области по программам повышения квалификации, стажировок и консультирование по вопросам инклюзивного образования (по направлению «Информатика») с помощью информационно-технологической платформы электронного обучения «Академия –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Медиа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19795" y="6791332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08918" y="303642"/>
            <a:ext cx="8117403" cy="720725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Реестр заинтересованных сторон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936679"/>
              </p:ext>
            </p:extLst>
          </p:nvPr>
        </p:nvGraphicFramePr>
        <p:xfrm>
          <a:off x="674914" y="914401"/>
          <a:ext cx="9505952" cy="58823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3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6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70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или организация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интересов</a:t>
                      </a:r>
                      <a:b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Ожидание от реализации проекта (программы)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21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Департамент образования  и науки  Кемеровской области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Чепкасов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А.В., начальник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ДОиН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Кемеровской области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обеспечение региона кадрами в области  организации инклюзивного профессионального образования по направлению «Информатика»;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получение нового инструмента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повышения квалификации кадров;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- повышение  имиджа.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21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Сотрудники сетевой лаборатории профессионального роста РУМЦ,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Барышева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А.В., Сафонова В.Г.,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Светлаков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К.Н., Гуляева С.П., Волкова Е.Д., Мельников С.В.,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Синкин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В.А. – руководители и преподаватели ГПОУ «Профессионального колледжа г. Новокузнецка»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заинтересованность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в общем деле;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обновление профессиональной компетентности;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развитие умений в проектировании образовательных программ.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6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Администрация колледжа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Кучерявенко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Тамара Александровна, директор ГПОУ ПК г. Новокузнецка;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Иванов Марина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Орисовна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Халина Евгения Васильевна -з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аместители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директора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рейтинг организации;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приток абитуриентов  с ОВЗ в связи с повышением рейтинга  ПОО;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увеличение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финансирования в связи с увеличением контингента.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1831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29222" y="6903076"/>
            <a:ext cx="10010274" cy="5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4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9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998" y="98856"/>
            <a:ext cx="7002463" cy="71755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Укрупненный план-график проекта  </a:t>
            </a: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xmlns="" val="3382048602"/>
              </p:ext>
            </p:extLst>
          </p:nvPr>
        </p:nvGraphicFramePr>
        <p:xfrm>
          <a:off x="521689" y="665329"/>
          <a:ext cx="9782762" cy="6108851"/>
        </p:xfrm>
        <a:graphic>
          <a:graphicData uri="http://schemas.openxmlformats.org/drawingml/2006/table">
            <a:tbl>
              <a:tblPr/>
              <a:tblGrid>
                <a:gridCol w="393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68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26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29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75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33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год</a:t>
                      </a: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2019год</a:t>
                      </a: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5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Нормативно-правовое направление</a:t>
                      </a:r>
                    </a:p>
                  </a:txBody>
                  <a:tcPr marL="37714" marR="3771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года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01.02.2018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28.01.2020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1.1.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Создание рабочей группы, проектного офиса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29.01.2018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29.01.2018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67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1.2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Круглый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стол, посвященный созданию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РУМЦ (по направлению «Информатика») и сетевой лаборатории профессионального роста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01.02.2018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01.02.2018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2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1.3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Встречи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директоров ПОО СПО Кемеровской области, обучающих студентов специальностям  по направлению «Информатика»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года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01.02.2018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28.01.2020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1.4</a:t>
                      </a:r>
                    </a:p>
                  </a:txBody>
                  <a:tcPr marL="37714" marR="37714" marT="21853" marB="21853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Разработка локальной документации и регламента взаимодействия (Положение о РУМЦ, Положение о сетевой лаборатории профессионального роста, номенклатуры дел)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01.02.2018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02.03.2018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304800" y="6905625"/>
            <a:ext cx="10010274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5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2641</Words>
  <Application>Microsoft Office PowerPoint</Application>
  <PresentationFormat>Произвольный</PresentationFormat>
  <Paragraphs>493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Дополнительная профессиональная программа профессиональной переподготовки руководителей и управленческих команд профессиональных образовательных организаций  «Управление кадровым потенциалом профессиональной образовательной организации» </vt:lpstr>
      <vt:lpstr>Слайд 2</vt:lpstr>
      <vt:lpstr>   Предпосылки реализации проекта</vt:lpstr>
      <vt:lpstr>   Предпосылки реализации проекта</vt:lpstr>
      <vt:lpstr>Целеполагание проекта  </vt:lpstr>
      <vt:lpstr>Целеполагание проекта  </vt:lpstr>
      <vt:lpstr>Целеполагание проекта  </vt:lpstr>
      <vt:lpstr>Реестр заинтересованных сторон проекта</vt:lpstr>
      <vt:lpstr>Укрупненный план-график проекта  </vt:lpstr>
      <vt:lpstr>Маркетинговый план Проекта</vt:lpstr>
      <vt:lpstr>Матрица распределения ответственности</vt:lpstr>
      <vt:lpstr>Реестр рисков и возможностей проекта</vt:lpstr>
      <vt:lpstr>Коммуникационная модель проекта </vt:lpstr>
      <vt:lpstr>Модель функционирования результатов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Валентина Григорьвна</cp:lastModifiedBy>
  <cp:revision>535</cp:revision>
  <cp:lastPrinted>2018-02-14T11:54:04Z</cp:lastPrinted>
  <dcterms:created xsi:type="dcterms:W3CDTF">2017-10-02T07:24:18Z</dcterms:created>
  <dcterms:modified xsi:type="dcterms:W3CDTF">2018-05-30T06:31:52Z</dcterms:modified>
</cp:coreProperties>
</file>