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98" r:id="rId5"/>
    <p:sldId id="299" r:id="rId6"/>
    <p:sldId id="26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5" r:id="rId15"/>
    <p:sldId id="273" r:id="rId16"/>
    <p:sldId id="274" r:id="rId17"/>
    <p:sldId id="275" r:id="rId18"/>
    <p:sldId id="276" r:id="rId19"/>
    <p:sldId id="277" r:id="rId20"/>
    <p:sldId id="302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26018-859C-4FE5-8D2A-3E206DAB13E3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8F28C-7260-4F1B-8DFA-2AD0CF5E68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26018-859C-4FE5-8D2A-3E206DAB13E3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8F28C-7260-4F1B-8DFA-2AD0CF5E68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26018-859C-4FE5-8D2A-3E206DAB13E3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8F28C-7260-4F1B-8DFA-2AD0CF5E68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26018-859C-4FE5-8D2A-3E206DAB13E3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8F28C-7260-4F1B-8DFA-2AD0CF5E68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26018-859C-4FE5-8D2A-3E206DAB13E3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8F28C-7260-4F1B-8DFA-2AD0CF5E68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26018-859C-4FE5-8D2A-3E206DAB13E3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8F28C-7260-4F1B-8DFA-2AD0CF5E68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26018-859C-4FE5-8D2A-3E206DAB13E3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8F28C-7260-4F1B-8DFA-2AD0CF5E68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26018-859C-4FE5-8D2A-3E206DAB13E3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8F28C-7260-4F1B-8DFA-2AD0CF5E68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26018-859C-4FE5-8D2A-3E206DAB13E3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8F28C-7260-4F1B-8DFA-2AD0CF5E68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26018-859C-4FE5-8D2A-3E206DAB13E3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8F28C-7260-4F1B-8DFA-2AD0CF5E68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26018-859C-4FE5-8D2A-3E206DAB13E3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8F28C-7260-4F1B-8DFA-2AD0CF5E68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CA26018-859C-4FE5-8D2A-3E206DAB13E3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5B8F28C-7260-4F1B-8DFA-2AD0CF5E68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44824"/>
            <a:ext cx="7704856" cy="147218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Организация проектной деятельности </a:t>
            </a:r>
            <a:r>
              <a:rPr lang="ru-RU" sz="4800" b="1" dirty="0" smtClean="0"/>
              <a:t>студентов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301208"/>
            <a:ext cx="7550656" cy="1152128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3600" b="1" dirty="0" smtClean="0"/>
              <a:t>С.П.Гуляева</a:t>
            </a:r>
          </a:p>
          <a:p>
            <a:pPr algn="r"/>
            <a:r>
              <a:rPr lang="ru-RU" sz="3600" dirty="0" smtClean="0"/>
              <a:t>заведующий отделом аналитических исследований и разработки инноваций</a:t>
            </a:r>
            <a:r>
              <a:rPr lang="ru-RU" sz="3600" dirty="0" smtClean="0"/>
              <a:t> 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352927" cy="62646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194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436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иван купал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81" y="260647"/>
            <a:ext cx="4214087" cy="28093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масленица мыс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424237" cy="28093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мыски праздни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81" y="3356992"/>
            <a:ext cx="4214087" cy="297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мыски праздник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483" y="3354288"/>
            <a:ext cx="4374478" cy="2975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9225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492896"/>
            <a:ext cx="6552728" cy="185821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000" dirty="0" err="1" smtClean="0">
                <a:solidFill>
                  <a:srgbClr val="FF0000"/>
                </a:solidFill>
                <a:latin typeface="Book Antiqua" pitchFamily="18" charset="0"/>
              </a:rPr>
              <a:t>БлагоДарю</a:t>
            </a:r>
            <a:r>
              <a:rPr lang="ru-RU" sz="600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br>
              <a:rPr lang="ru-RU" sz="6000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Book Antiqua" pitchFamily="18" charset="0"/>
              </a:rPr>
              <a:t>за внимание!</a:t>
            </a:r>
            <a:endParaRPr lang="ru-RU" sz="60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723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вебинар Р\4\LXjTv-1t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"/>
            <a:ext cx="9144000" cy="605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вебинар Р\4\vLyMVPWx7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"/>
            <a:ext cx="9144000" cy="605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вебинар Р\4\7xTNo6kLm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"/>
            <a:ext cx="9144000" cy="605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вебинар Р\4\13KmDP9OEH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"/>
            <a:ext cx="9144000" cy="605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вебинар Р\4\gzSq3pI0HM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"/>
            <a:ext cx="9144000" cy="605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вебинар Р\4\viglmmrxFeg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"/>
            <a:ext cx="9144000" cy="605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7704856" cy="1472184"/>
          </a:xfrm>
        </p:spPr>
        <p:txBody>
          <a:bodyPr/>
          <a:lstStyle/>
          <a:p>
            <a:pPr algn="ctr"/>
            <a:r>
              <a:rPr lang="ru-RU" b="1" dirty="0" smtClean="0"/>
              <a:t>Проектная деятельность студентов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420888"/>
            <a:ext cx="7550656" cy="403244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Урочная</a:t>
            </a:r>
            <a:r>
              <a:rPr lang="ru-RU" sz="3600" dirty="0" smtClean="0"/>
              <a:t> (индивидуальные проекты, выпускные квалификационные работы);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Внеурочная</a:t>
            </a:r>
            <a:r>
              <a:rPr lang="ru-RU" sz="3600" dirty="0" smtClean="0"/>
              <a:t> (подготовка и проведение социально – значимых мероприятий, подготовка к участию в конкурсах)</a:t>
            </a:r>
          </a:p>
          <a:p>
            <a:endParaRPr 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492896"/>
            <a:ext cx="7406640" cy="1472184"/>
          </a:xfrm>
        </p:spPr>
        <p:txBody>
          <a:bodyPr/>
          <a:lstStyle/>
          <a:p>
            <a:r>
              <a:rPr lang="ru-RU" b="1" dirty="0" smtClean="0"/>
              <a:t>Проекты – подготовка к конкурсам</a:t>
            </a:r>
            <a:endParaRPr lang="ru-RU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7406640" cy="229151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5400" dirty="0" smtClean="0"/>
              <a:t>Бизнес </a:t>
            </a:r>
            <a:r>
              <a:rPr lang="ru-RU" sz="5400" dirty="0" smtClean="0"/>
              <a:t>план</a:t>
            </a:r>
            <a:br>
              <a:rPr lang="ru-RU" sz="5400" dirty="0" smtClean="0"/>
            </a:br>
            <a:r>
              <a:rPr lang="ru-RU" sz="5400" dirty="0" smtClean="0"/>
              <a:t>«Открытие </a:t>
            </a:r>
            <a:r>
              <a:rPr lang="ru-RU" sz="5400" dirty="0" smtClean="0"/>
              <a:t>собственной студии </a:t>
            </a:r>
            <a:r>
              <a:rPr lang="ru-RU" sz="5400" dirty="0" smtClean="0"/>
              <a:t>звукозаписи»</a:t>
            </a:r>
            <a:endParaRPr lang="ru-RU" sz="5400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924944"/>
            <a:ext cx="7406640" cy="1752600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У каждого из нас есть мечта, и рано или поздно мы начинаем искать пути её реализации, но чтобы нам было проще прийти к цели, необходим план конкретных и последовательных действий.</a:t>
            </a:r>
          </a:p>
        </p:txBody>
      </p:sp>
      <p:sp>
        <p:nvSpPr>
          <p:cNvPr id="2052" name="TextBox 13"/>
          <p:cNvSpPr txBox="1">
            <a:spLocks noChangeArrowheads="1"/>
          </p:cNvSpPr>
          <p:nvPr/>
        </p:nvSpPr>
        <p:spPr bwMode="auto">
          <a:xfrm>
            <a:off x="263128" y="5029201"/>
            <a:ext cx="24276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Студентка группы С 16-10</a:t>
            </a:r>
          </a:p>
          <a:p>
            <a:r>
              <a:rPr lang="ru-RU" sz="2000"/>
              <a:t>Шилова А.С.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mtClean="0"/>
              <a:t>Первые шаги на пути к открытию студии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251520" y="1447800"/>
            <a:ext cx="8682168" cy="4800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dirty="0" smtClean="0"/>
              <a:t>  Первый, и один из важнейших шагов это название будущей студии т. к. Именно название это визитная карточка,  и в дальнейшем именно оно будет являться собственным брендом.</a:t>
            </a:r>
          </a:p>
        </p:txBody>
      </p:sp>
      <p:pic>
        <p:nvPicPr>
          <p:cNvPr id="3076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933056"/>
            <a:ext cx="3306051" cy="266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mtClean="0"/>
              <a:t>Шаг 2 Поиск подходящего  помещения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179512" y="1447800"/>
            <a:ext cx="8754176" cy="4800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altLang="ru-RU" dirty="0" smtClean="0"/>
              <a:t>После того, как придумали название студии(</a:t>
            </a:r>
            <a:r>
              <a:rPr lang="en-US" dirty="0" smtClean="0"/>
              <a:t>musical Olympus</a:t>
            </a:r>
            <a:r>
              <a:rPr lang="ru-RU" dirty="0" smtClean="0"/>
              <a:t> ), Музыкальный Олимп, </a:t>
            </a:r>
            <a:r>
              <a:rPr lang="ru-RU" altLang="ru-RU" dirty="0" smtClean="0"/>
              <a:t>разработали фирменный стиль и логотип переходим к поиску подходящего помещения,.</a:t>
            </a:r>
          </a:p>
          <a:p>
            <a:pPr eaLnBrk="1" hangingPunct="1"/>
            <a:r>
              <a:rPr lang="ru-RU" altLang="ru-RU" dirty="0" smtClean="0"/>
              <a:t> Аренда помещения в доме культуры или музыкальной школе, такая аренда будет бесплатной, при условии, что студия звукозаписи будет оказывать содействии в подготовке мероприятий для </a:t>
            </a:r>
            <a:r>
              <a:rPr lang="ru-RU" altLang="ru-RU" dirty="0" smtClean="0"/>
              <a:t>ДК</a:t>
            </a:r>
          </a:p>
          <a:p>
            <a:pPr eaLnBrk="1" hangingPunct="1">
              <a:buNone/>
            </a:pPr>
            <a:r>
              <a:rPr lang="ru-RU" altLang="ru-RU" dirty="0" smtClean="0"/>
              <a:t> </a:t>
            </a:r>
            <a:r>
              <a:rPr lang="ru-RU" altLang="ru-RU" dirty="0" smtClean="0"/>
              <a:t>    </a:t>
            </a:r>
            <a:r>
              <a:rPr lang="ru-RU" altLang="ru-RU" dirty="0" smtClean="0"/>
              <a:t>или </a:t>
            </a:r>
            <a:r>
              <a:rPr lang="ru-RU" altLang="ru-RU" dirty="0" smtClean="0"/>
              <a:t>музыкальной школы.</a:t>
            </a:r>
            <a:endParaRPr lang="ru-RU" altLang="ru-RU" dirty="0" smtClean="0"/>
          </a:p>
        </p:txBody>
      </p:sp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5370388"/>
            <a:ext cx="2425452" cy="148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mtClean="0"/>
              <a:t>Шаг 2. Поиск подходящиго помещения 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67544" y="1447800"/>
            <a:ext cx="8466144" cy="4800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altLang="ru-RU" dirty="0" smtClean="0"/>
              <a:t>Мы нашли подходящие помещение, в (ДК им. В.В.Маяковского) мы заключили договор аренды с директором на её условиях, а так же получили письменное разрешение на проведение ремонтных работ после подписи документов мы получили помещение 20м</a:t>
            </a:r>
            <a:r>
              <a:rPr lang="ru-RU" altLang="ru-RU" baseline="30000" dirty="0" smtClean="0"/>
              <a:t>2</a:t>
            </a:r>
          </a:p>
          <a:p>
            <a:pPr eaLnBrk="1" hangingPunct="1"/>
            <a:endParaRPr lang="ru-RU" altLang="ru-RU" baseline="30000" dirty="0" smtClean="0"/>
          </a:p>
          <a:p>
            <a:pPr eaLnBrk="1" hangingPunct="1"/>
            <a:r>
              <a:rPr lang="ru-RU" altLang="ru-RU" dirty="0" smtClean="0"/>
              <a:t>Почему мною был выбран </a:t>
            </a:r>
            <a:r>
              <a:rPr lang="ru-RU" altLang="ru-RU" dirty="0" smtClean="0"/>
              <a:t>Орджоникидзевский </a:t>
            </a:r>
            <a:r>
              <a:rPr lang="ru-RU" altLang="ru-RU" dirty="0" smtClean="0"/>
              <a:t>район? Потому что в этом районе нет студии звукозаписи поэтому я решила помочь ДК и творческой </a:t>
            </a:r>
            <a:r>
              <a:rPr lang="ru-RU" altLang="ru-RU" dirty="0" smtClean="0"/>
              <a:t>молодёжи </a:t>
            </a:r>
            <a:r>
              <a:rPr lang="ru-RU" altLang="ru-RU" dirty="0" smtClean="0"/>
              <a:t>района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Ремонтные работы в студии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179512" y="1447800"/>
            <a:ext cx="8754176" cy="4800600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Для проведения ремонтных работ нам нужен </a:t>
            </a:r>
            <a:r>
              <a:rPr lang="ru-RU" sz="2800" dirty="0" err="1" smtClean="0"/>
              <a:t>аккустичесский</a:t>
            </a:r>
            <a:r>
              <a:rPr lang="ru-RU" sz="2800" dirty="0" smtClean="0"/>
              <a:t> </a:t>
            </a:r>
            <a:r>
              <a:rPr lang="ru-RU" sz="2800" dirty="0" smtClean="0"/>
              <a:t>поролон 20м</a:t>
            </a:r>
            <a:r>
              <a:rPr lang="ru-RU" sz="2800" baseline="30000" dirty="0" smtClean="0"/>
              <a:t>2</a:t>
            </a:r>
            <a:r>
              <a:rPr lang="ru-RU" sz="2800" dirty="0" smtClean="0"/>
              <a:t> цена за квадратный метр 750 рублей на отделку всего помещения нам понадобится 25000 рублей сумма указана с учётом стоимости работ</a:t>
            </a:r>
            <a:r>
              <a:rPr lang="ru-RU" dirty="0" smtClean="0"/>
              <a:t>.</a:t>
            </a:r>
          </a:p>
        </p:txBody>
      </p:sp>
      <p:pic>
        <p:nvPicPr>
          <p:cNvPr id="6148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429000"/>
            <a:ext cx="3992314" cy="313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16681" y="0"/>
            <a:ext cx="9027319" cy="1825625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algn="ctr" eaLnBrk="1" hangingPunct="1"/>
            <a:r>
              <a:rPr lang="ru-RU" smtClean="0"/>
              <a:t>Оборудование для студии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116681" y="1825625"/>
            <a:ext cx="9027319" cy="5032375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>
            <a:normAutofit fontScale="85000" lnSpcReduction="10000"/>
          </a:bodyPr>
          <a:lstStyle/>
          <a:p>
            <a:pPr indent="216000" eaLnBrk="1" hangingPunct="1">
              <a:buFont typeface="Arial" pitchFamily="34" charset="0"/>
              <a:buChar char="•"/>
              <a:defRPr/>
            </a:pPr>
            <a:r>
              <a:rPr lang="ru-RU" dirty="0" smtClean="0"/>
              <a:t>Оборудование, которое у нас имеется: Звуковая карта</a:t>
            </a:r>
            <a:r>
              <a:rPr lang="en-US" dirty="0" smtClean="0"/>
              <a:t> Roland QUAD-CAPTURE</a:t>
            </a:r>
            <a:r>
              <a:rPr lang="ru-RU" dirty="0" smtClean="0"/>
              <a:t> стоимость 16000 рублей синтезатор </a:t>
            </a:r>
            <a:r>
              <a:rPr lang="en-US" dirty="0" smtClean="0"/>
              <a:t>Yamaha PSR E 403</a:t>
            </a:r>
            <a:r>
              <a:rPr lang="ru-RU" dirty="0" smtClean="0"/>
              <a:t>, стоимость 20000 рублей </a:t>
            </a:r>
            <a:r>
              <a:rPr lang="ru-RU" dirty="0" err="1" smtClean="0"/>
              <a:t>микшерный</a:t>
            </a:r>
            <a:r>
              <a:rPr lang="ru-RU" dirty="0" smtClean="0"/>
              <a:t> пульт </a:t>
            </a:r>
            <a:r>
              <a:rPr lang="de-DE" dirty="0" smtClean="0"/>
              <a:t> Behringer 1002FX</a:t>
            </a:r>
            <a:r>
              <a:rPr lang="ru-RU" dirty="0" smtClean="0"/>
              <a:t> стоимость 7000 рублей </a:t>
            </a:r>
          </a:p>
          <a:p>
            <a:pPr indent="216000" eaLnBrk="1" hangingPunct="1">
              <a:buFont typeface="Arial" pitchFamily="34" charset="0"/>
              <a:buChar char="•"/>
              <a:defRPr/>
            </a:pPr>
            <a:r>
              <a:rPr lang="ru-RU" dirty="0" smtClean="0"/>
              <a:t>Конденсаторный вокальный микрофон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AKG PERCEPTION 120</a:t>
            </a:r>
            <a:r>
              <a:rPr lang="ru-RU" dirty="0" smtClean="0"/>
              <a:t> стоимость 9040 рублей</a:t>
            </a:r>
          </a:p>
          <a:p>
            <a:pPr indent="2160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POP-</a:t>
            </a:r>
            <a:r>
              <a:rPr lang="ru-RU" dirty="0" smtClean="0"/>
              <a:t>Фильтр  </a:t>
            </a:r>
            <a:r>
              <a:rPr lang="en-US" dirty="0" smtClean="0"/>
              <a:t>Force MS 18</a:t>
            </a:r>
            <a:r>
              <a:rPr lang="ru-RU" dirty="0" smtClean="0"/>
              <a:t> стоимость 1500 рублей</a:t>
            </a:r>
            <a:endParaRPr lang="cs-CZ" dirty="0" smtClean="0"/>
          </a:p>
          <a:p>
            <a:pPr indent="216000" eaLnBrk="1" hangingPunct="1">
              <a:buFont typeface="Arial" pitchFamily="34" charset="0"/>
              <a:buChar char="•"/>
              <a:defRPr/>
            </a:pPr>
            <a:r>
              <a:rPr lang="ru-RU" dirty="0" smtClean="0"/>
              <a:t> Колонки</a:t>
            </a:r>
            <a:r>
              <a:rPr lang="en-US" dirty="0" smtClean="0"/>
              <a:t> Sven Royal 2R </a:t>
            </a:r>
            <a:r>
              <a:rPr lang="ru-RU" dirty="0" smtClean="0"/>
              <a:t>Стоимость 11190 рублей</a:t>
            </a:r>
          </a:p>
          <a:p>
            <a:pPr indent="216000" eaLnBrk="1" hangingPunct="1">
              <a:buFont typeface="Arial" pitchFamily="34" charset="0"/>
              <a:buChar char="•"/>
              <a:defRPr/>
            </a:pPr>
            <a:r>
              <a:rPr lang="ru-RU" dirty="0" smtClean="0"/>
              <a:t>На общую сумму 64730 рублей</a:t>
            </a:r>
          </a:p>
          <a:p>
            <a:pPr indent="216000" eaLnBrk="1" hangingPunct="1">
              <a:buFont typeface="Arial" pitchFamily="34" charset="0"/>
              <a:buNone/>
              <a:defRPr/>
            </a:pPr>
            <a:r>
              <a:rPr lang="ru-RU" dirty="0" smtClean="0"/>
              <a:t>Оборудование куплено на личные сбережения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de-DE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90688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algn="ctr" eaLnBrk="1" hangingPunct="1"/>
            <a:r>
              <a:rPr lang="ru-RU" smtClean="0"/>
              <a:t>Что ещё осталось докупить?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0" y="1690688"/>
            <a:ext cx="9144000" cy="5167312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indent="228600" eaLnBrk="1" hangingPunct="1">
              <a:buFont typeface="Arial" pitchFamily="34" charset="0"/>
              <a:buChar char="•"/>
              <a:defRPr/>
            </a:pPr>
            <a:r>
              <a:rPr lang="ru-RU" dirty="0" smtClean="0"/>
              <a:t>Наушники </a:t>
            </a:r>
            <a:r>
              <a:rPr lang="en-US" dirty="0" smtClean="0"/>
              <a:t>AKG K52</a:t>
            </a:r>
            <a:r>
              <a:rPr lang="ru-RU" dirty="0" smtClean="0"/>
              <a:t> стоимость 3 500 рублей</a:t>
            </a:r>
          </a:p>
          <a:p>
            <a:pPr indent="228600" eaLnBrk="1" hangingPunct="1">
              <a:buFont typeface="Arial" pitchFamily="34" charset="0"/>
              <a:buChar char="•"/>
              <a:defRPr/>
            </a:pPr>
            <a:r>
              <a:rPr lang="ru-RU" dirty="0" smtClean="0"/>
              <a:t>Кабель типа </a:t>
            </a:r>
            <a:r>
              <a:rPr lang="en-US" dirty="0" smtClean="0"/>
              <a:t>XLR&amp;XLR </a:t>
            </a:r>
            <a:r>
              <a:rPr lang="ru-RU" dirty="0" smtClean="0"/>
              <a:t>стоимось1500 рублей</a:t>
            </a:r>
          </a:p>
          <a:p>
            <a:pPr indent="228600" eaLnBrk="1" hangingPunct="1">
              <a:buFont typeface="Arial" pitchFamily="34" charset="0"/>
              <a:buChar char="•"/>
              <a:defRPr/>
            </a:pPr>
            <a:r>
              <a:rPr lang="ru-RU" dirty="0" smtClean="0"/>
              <a:t>Кабель </a:t>
            </a:r>
            <a:r>
              <a:rPr lang="en-US" dirty="0" err="1" smtClean="0"/>
              <a:t>Jeck</a:t>
            </a:r>
            <a:r>
              <a:rPr lang="en-US" dirty="0" smtClean="0"/>
              <a:t>  2x </a:t>
            </a:r>
            <a:r>
              <a:rPr lang="en-US" dirty="0" err="1" smtClean="0"/>
              <a:t>jeck</a:t>
            </a:r>
            <a:r>
              <a:rPr lang="en-US" dirty="0" smtClean="0"/>
              <a:t> </a:t>
            </a:r>
            <a:r>
              <a:rPr lang="ru-RU" dirty="0" smtClean="0"/>
              <a:t>стоимость 700 рублей</a:t>
            </a:r>
          </a:p>
          <a:p>
            <a:pPr indent="228600" eaLnBrk="1" hangingPunct="1">
              <a:buFont typeface="Arial" pitchFamily="34" charset="0"/>
              <a:buChar char="•"/>
              <a:defRPr/>
            </a:pPr>
            <a:r>
              <a:rPr lang="ru-RU" dirty="0" smtClean="0"/>
              <a:t>Программное обеспечение </a:t>
            </a:r>
            <a:r>
              <a:rPr lang="en-US" b="1" u="sng" dirty="0" err="1" smtClean="0"/>
              <a:t>Cubase</a:t>
            </a:r>
            <a:r>
              <a:rPr lang="en-US" b="1" u="sng" dirty="0" smtClean="0"/>
              <a:t> Pro 9</a:t>
            </a:r>
            <a:r>
              <a:rPr lang="ru-RU" b="1" u="sng" dirty="0" smtClean="0"/>
              <a:t> стоимость 49980 рублей</a:t>
            </a:r>
          </a:p>
          <a:p>
            <a:pPr indent="228600" eaLnBrk="1" hangingPunct="1">
              <a:buFont typeface="Arial" pitchFamily="34" charset="0"/>
              <a:buChar char="•"/>
              <a:defRPr/>
            </a:pPr>
            <a:r>
              <a:rPr lang="ru-RU" b="1" u="sng" dirty="0" smtClean="0"/>
              <a:t>ПК 20000 </a:t>
            </a:r>
          </a:p>
          <a:p>
            <a:pPr indent="228600" eaLnBrk="1" hangingPunct="1">
              <a:buFont typeface="Arial" pitchFamily="34" charset="0"/>
              <a:buChar char="•"/>
              <a:defRPr/>
            </a:pPr>
            <a:r>
              <a:rPr lang="ru-RU" b="1" u="sng" dirty="0" smtClean="0"/>
              <a:t>Итого 75680 рублей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8196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4272" y="4098925"/>
            <a:ext cx="34290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Дополнительные расходы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683568" y="1447800"/>
            <a:ext cx="8250120" cy="4800600"/>
          </a:xfrm>
        </p:spPr>
        <p:txBody>
          <a:bodyPr/>
          <a:lstStyle/>
          <a:p>
            <a:pPr eaLnBrk="1" hangingPunct="1"/>
            <a:r>
              <a:rPr lang="ru-RU" sz="3200" dirty="0" smtClean="0"/>
              <a:t>Электроэнергия рассчитывается по приборам индивидуального учёта.</a:t>
            </a:r>
          </a:p>
          <a:p>
            <a:pPr eaLnBrk="1" hangingPunct="1"/>
            <a:r>
              <a:rPr lang="ru-RU" sz="3200" dirty="0" smtClean="0"/>
              <a:t>З/П звукорежиссёра 15000 в месяц</a:t>
            </a:r>
          </a:p>
        </p:txBody>
      </p:sp>
      <p:pic>
        <p:nvPicPr>
          <p:cNvPr id="9220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2781" y="3394076"/>
            <a:ext cx="57150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На какие средства?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7886700" cy="3890962"/>
          </a:xfrm>
        </p:spPr>
        <p:txBody>
          <a:bodyPr/>
          <a:lstStyle/>
          <a:p>
            <a:pPr eaLnBrk="1" hangingPunct="1"/>
            <a:r>
              <a:rPr lang="ru-RU" sz="3600" dirty="0" smtClean="0"/>
              <a:t>Потребительский кредит 75680 рублей</a:t>
            </a:r>
          </a:p>
          <a:p>
            <a:pPr eaLnBrk="1" hangingPunct="1"/>
            <a:r>
              <a:rPr lang="ru-RU" sz="3600" dirty="0" smtClean="0"/>
              <a:t>Накопительный вклад в банке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10244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19106"/>
            <a:ext cx="3969693" cy="315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Характерные черты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47800"/>
            <a:ext cx="8172400" cy="522156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направленность на достижение конкретных целей, определенных результатов </a:t>
            </a:r>
            <a:r>
              <a:rPr lang="ru-RU" sz="2400" dirty="0" smtClean="0">
                <a:solidFill>
                  <a:schemeClr val="tx2"/>
                </a:solidFill>
              </a:rPr>
              <a:t>(проект есть разовое явление, включающее в себя последовательность взаимосвязанных действий, предпринимаемых в ограниченный период времени и нацеленных на достижение конкретного результата);</a:t>
            </a:r>
          </a:p>
          <a:p>
            <a:pPr algn="just">
              <a:spcBef>
                <a:spcPts val="0"/>
              </a:spcBef>
            </a:pPr>
            <a:r>
              <a:rPr lang="ru-RU" sz="2400" b="1" dirty="0" smtClean="0">
                <a:solidFill>
                  <a:schemeClr val="tx2"/>
                </a:solidFill>
              </a:rPr>
              <a:t> неповторимость, уникальность;</a:t>
            </a:r>
          </a:p>
          <a:p>
            <a:pPr algn="just">
              <a:spcBef>
                <a:spcPts val="0"/>
              </a:spcBef>
            </a:pPr>
            <a:r>
              <a:rPr lang="ru-RU" sz="2400" b="1" dirty="0" smtClean="0">
                <a:solidFill>
                  <a:schemeClr val="tx2"/>
                </a:solidFill>
              </a:rPr>
              <a:t>сопряженность с изменениями;</a:t>
            </a:r>
          </a:p>
          <a:p>
            <a:pPr algn="just">
              <a:spcBef>
                <a:spcPts val="0"/>
              </a:spcBef>
            </a:pPr>
            <a:r>
              <a:rPr lang="ru-RU" sz="2400" b="1" dirty="0" smtClean="0">
                <a:solidFill>
                  <a:schemeClr val="tx2"/>
                </a:solidFill>
              </a:rPr>
              <a:t>координированное выполнение множества взаимосвязанных действий;</a:t>
            </a:r>
          </a:p>
          <a:p>
            <a:pPr algn="just">
              <a:spcBef>
                <a:spcPts val="0"/>
              </a:spcBef>
            </a:pPr>
            <a:r>
              <a:rPr lang="ru-RU" sz="2400" b="1" dirty="0" smtClean="0">
                <a:solidFill>
                  <a:schemeClr val="tx2"/>
                </a:solidFill>
              </a:rPr>
              <a:t>ограниченная протяженность во времени </a:t>
            </a:r>
            <a:r>
              <a:rPr lang="ru-RU" sz="2400" dirty="0" smtClean="0">
                <a:solidFill>
                  <a:schemeClr val="tx2"/>
                </a:solidFill>
              </a:rPr>
              <a:t>(запланированные начало и конец);</a:t>
            </a:r>
          </a:p>
          <a:p>
            <a:pPr algn="just">
              <a:spcBef>
                <a:spcPts val="0"/>
              </a:spcBef>
            </a:pPr>
            <a:r>
              <a:rPr lang="ru-RU" sz="2400" b="1" dirty="0" smtClean="0">
                <a:solidFill>
                  <a:schemeClr val="tx2"/>
                </a:solidFill>
              </a:rPr>
              <a:t>результативность и эффективность проекта </a:t>
            </a:r>
            <a:r>
              <a:rPr lang="ru-RU" sz="2400" dirty="0" smtClean="0">
                <a:solidFill>
                  <a:schemeClr val="tx2"/>
                </a:solidFill>
              </a:rPr>
              <a:t>(в образовательном процессе — социальная значимость).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mtClean="0"/>
              <a:t>Услуги, которые будет предоставлять наша студия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251520" y="1447800"/>
            <a:ext cx="8682168" cy="4800600"/>
          </a:xfrm>
        </p:spPr>
        <p:txBody>
          <a:bodyPr/>
          <a:lstStyle/>
          <a:p>
            <a:pPr eaLnBrk="1" hangingPunct="1"/>
            <a:r>
              <a:rPr lang="ru-RU" dirty="0" smtClean="0"/>
              <a:t>Запись вокала</a:t>
            </a:r>
          </a:p>
          <a:p>
            <a:pPr eaLnBrk="1" hangingPunct="1"/>
            <a:r>
              <a:rPr lang="ru-RU" dirty="0" smtClean="0"/>
              <a:t>Сведение трека</a:t>
            </a:r>
          </a:p>
          <a:p>
            <a:pPr eaLnBrk="1" hangingPunct="1"/>
            <a:r>
              <a:rPr lang="ru-RU" dirty="0" smtClean="0"/>
              <a:t>Написание </a:t>
            </a:r>
            <a:r>
              <a:rPr lang="ru-RU" dirty="0" err="1" smtClean="0"/>
              <a:t>минусовок</a:t>
            </a:r>
            <a:endParaRPr lang="ru-RU" dirty="0" smtClean="0"/>
          </a:p>
          <a:p>
            <a:pPr eaLnBrk="1" hangingPunct="1"/>
            <a:r>
              <a:rPr lang="ru-RU" dirty="0" smtClean="0"/>
              <a:t>Написание текстов</a:t>
            </a:r>
          </a:p>
          <a:p>
            <a:pPr eaLnBrk="1" hangingPunct="1"/>
            <a:r>
              <a:rPr lang="ru-RU" dirty="0" smtClean="0"/>
              <a:t>Написание </a:t>
            </a:r>
            <a:r>
              <a:rPr lang="ru-RU" dirty="0" err="1" smtClean="0"/>
              <a:t>ремиксов</a:t>
            </a:r>
            <a:endParaRPr lang="ru-RU" dirty="0" smtClean="0"/>
          </a:p>
        </p:txBody>
      </p:sp>
      <p:pic>
        <p:nvPicPr>
          <p:cNvPr id="11268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24944"/>
            <a:ext cx="4129299" cy="35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mtClean="0"/>
              <a:t>Вот так выглядит готовая студия звукозаписи</a:t>
            </a:r>
          </a:p>
        </p:txBody>
      </p:sp>
      <p:pic>
        <p:nvPicPr>
          <p:cNvPr id="12291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3128" y="1770064"/>
            <a:ext cx="8252222" cy="3443287"/>
          </a:xfrm>
        </p:spPr>
      </p:pic>
      <p:sp>
        <p:nvSpPr>
          <p:cNvPr id="12292" name="TextBox 14"/>
          <p:cNvSpPr txBox="1">
            <a:spLocks noChangeArrowheads="1"/>
          </p:cNvSpPr>
          <p:nvPr/>
        </p:nvSpPr>
        <p:spPr bwMode="auto">
          <a:xfrm>
            <a:off x="914400" y="5583239"/>
            <a:ext cx="7273529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/>
              <a:t>Спасибо за внимание!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060848"/>
            <a:ext cx="7406640" cy="19042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Проекты – </a:t>
            </a:r>
            <a:br>
              <a:rPr lang="ru-RU" b="1" dirty="0" smtClean="0"/>
            </a:br>
            <a:r>
              <a:rPr lang="ru-RU" b="1" dirty="0" smtClean="0"/>
              <a:t>Выпускные квалификационные работы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060848"/>
            <a:ext cx="7406640" cy="19042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Проекты – </a:t>
            </a:r>
            <a:br>
              <a:rPr lang="ru-RU" b="1" dirty="0" smtClean="0"/>
            </a:br>
            <a:r>
              <a:rPr lang="ru-RU" b="1" dirty="0" smtClean="0"/>
              <a:t>социально-значимые мероприятия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988840"/>
            <a:ext cx="6120680" cy="17281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smtClean="0">
                <a:solidFill>
                  <a:srgbClr val="FF0000"/>
                </a:solidFill>
                <a:latin typeface="Book Antiqua" pitchFamily="18" charset="0"/>
              </a:rPr>
              <a:t>Проект </a:t>
            </a:r>
            <a:br>
              <a:rPr lang="ru-RU" sz="540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5400" smtClean="0">
                <a:solidFill>
                  <a:srgbClr val="FF0000"/>
                </a:solidFill>
                <a:latin typeface="Book Antiqua" pitchFamily="18" charset="0"/>
              </a:rPr>
              <a:t>«Русские забавы»</a:t>
            </a:r>
            <a:endParaRPr lang="ru-RU" sz="54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509120"/>
            <a:ext cx="6544816" cy="17281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r"/>
            <a:r>
              <a:rPr lang="ru-RU" sz="2800" smtClean="0">
                <a:solidFill>
                  <a:schemeClr val="tx1"/>
                </a:solidFill>
                <a:latin typeface="Book Antiqua" pitchFamily="18" charset="0"/>
              </a:rPr>
              <a:t>Студентка 4 курса  Профессионального колледжа города Новокузнецка </a:t>
            </a:r>
          </a:p>
          <a:p>
            <a:pPr algn="r"/>
            <a:r>
              <a:rPr lang="ru-RU" sz="2800" smtClean="0">
                <a:solidFill>
                  <a:schemeClr val="tx1"/>
                </a:solidFill>
                <a:latin typeface="Book Antiqua" pitchFamily="18" charset="0"/>
              </a:rPr>
              <a:t>Ермолова София</a:t>
            </a:r>
            <a:endParaRPr lang="ru-RU" sz="2800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66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124744"/>
            <a:ext cx="3207136" cy="48245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68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4392488" cy="29283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5" y="3507487"/>
            <a:ext cx="4378277" cy="29188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0648"/>
            <a:ext cx="4392488" cy="2928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834" y="3507487"/>
            <a:ext cx="4325520" cy="28836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555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88640"/>
            <a:ext cx="4169273" cy="30690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771" y="188640"/>
            <a:ext cx="4457726" cy="30690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3016"/>
            <a:ext cx="4169273" cy="31269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771" y="3568467"/>
            <a:ext cx="4457726" cy="31315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067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105</TotalTime>
  <Words>512</Words>
  <Application>Microsoft Office PowerPoint</Application>
  <PresentationFormat>Экран (4:3)</PresentationFormat>
  <Paragraphs>65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Солнцестояние</vt:lpstr>
      <vt:lpstr>Организация проектной деятельности студентов</vt:lpstr>
      <vt:lpstr>Проектная деятельность студентов</vt:lpstr>
      <vt:lpstr>Характерные черты проекта</vt:lpstr>
      <vt:lpstr>Проекты –  Выпускные квалификационные работы</vt:lpstr>
      <vt:lpstr>Проекты –  социально-значимые мероприятия</vt:lpstr>
      <vt:lpstr>Проект  «Русские забавы»</vt:lpstr>
      <vt:lpstr>Слайд 7</vt:lpstr>
      <vt:lpstr>Слайд 8</vt:lpstr>
      <vt:lpstr>Слайд 9</vt:lpstr>
      <vt:lpstr>Слайд 10</vt:lpstr>
      <vt:lpstr>Слайд 11</vt:lpstr>
      <vt:lpstr>Слайд 12</vt:lpstr>
      <vt:lpstr>БлагоДарю  за внимание!</vt:lpstr>
      <vt:lpstr>Слайд 14</vt:lpstr>
      <vt:lpstr>Слайд 15</vt:lpstr>
      <vt:lpstr>Слайд 16</vt:lpstr>
      <vt:lpstr>Слайд 17</vt:lpstr>
      <vt:lpstr>Слайд 18</vt:lpstr>
      <vt:lpstr>Слайд 19</vt:lpstr>
      <vt:lpstr>Проекты – подготовка к конкурсам</vt:lpstr>
      <vt:lpstr>Бизнес план «Открытие собственной студии звукозаписи»</vt:lpstr>
      <vt:lpstr>Первые шаги на пути к открытию студии</vt:lpstr>
      <vt:lpstr>Шаг 2 Поиск подходящего  помещения</vt:lpstr>
      <vt:lpstr>Шаг 2. Поиск подходящиго помещения </vt:lpstr>
      <vt:lpstr>Ремонтные работы в студии</vt:lpstr>
      <vt:lpstr>Оборудование для студии</vt:lpstr>
      <vt:lpstr>Что ещё осталось докупить?</vt:lpstr>
      <vt:lpstr>Дополнительные расходы</vt:lpstr>
      <vt:lpstr>На какие средства?</vt:lpstr>
      <vt:lpstr>Услуги, которые будет предоставлять наша студия</vt:lpstr>
      <vt:lpstr>Вот так выглядит готовая студия звукозаписи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студентов</dc:title>
  <dc:creator>Светлана</dc:creator>
  <cp:lastModifiedBy>Светлана</cp:lastModifiedBy>
  <cp:revision>13</cp:revision>
  <dcterms:created xsi:type="dcterms:W3CDTF">2018-05-30T07:15:13Z</dcterms:created>
  <dcterms:modified xsi:type="dcterms:W3CDTF">2018-05-31T03:28:43Z</dcterms:modified>
</cp:coreProperties>
</file>